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2e2184d0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[Hermann] </a:t>
            </a:r>
            <a:endParaRPr/>
          </a:p>
          <a:p>
            <a:pPr indent="0" lvl="0" marL="0" rtl="0" algn="l">
              <a:spcBef>
                <a:spcPts val="0"/>
              </a:spcBef>
              <a:spcAft>
                <a:spcPts val="0"/>
              </a:spcAft>
              <a:buNone/>
            </a:pPr>
            <a:r>
              <a:rPr lang="en-US"/>
              <a:t>Salve a tutti</a:t>
            </a:r>
            <a:endParaRPr/>
          </a:p>
          <a:p>
            <a:pPr indent="0" lvl="0" marL="0" rtl="0" algn="l">
              <a:spcBef>
                <a:spcPts val="0"/>
              </a:spcBef>
              <a:spcAft>
                <a:spcPts val="0"/>
              </a:spcAft>
              <a:buNone/>
            </a:pPr>
            <a:r>
              <a:rPr lang="en-US"/>
              <a:t>Abbiamo il piacere di presentare CARE, un'applicazione interamente progettata a servizi.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in puro stile informatico, il gioco con gli acronimi e i significati, ovviamente “to care” significa “prendersi cura” ed è proprio quello che fa questo progetto: si prende cura della gestione delle sacche di sangue aiutando e automatizzando, senza sostituire le responsabilità umane).</a:t>
            </a:r>
            <a:endParaRPr/>
          </a:p>
          <a:p>
            <a:pPr indent="0" lvl="0" marL="0" rtl="0" algn="l">
              <a:spcBef>
                <a:spcPts val="0"/>
              </a:spcBef>
              <a:spcAft>
                <a:spcPts val="0"/>
              </a:spcAft>
              <a:buNone/>
            </a:pPr>
            <a:r>
              <a:t/>
            </a:r>
            <a:endParaRPr/>
          </a:p>
        </p:txBody>
      </p:sp>
      <p:sp>
        <p:nvSpPr>
          <p:cNvPr id="68" name="Google Shape;68;ge2e2184d04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347fc74fb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[Hermann]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Analogamente a un protocollo, il seriale viene generato dal sistema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per mitigare problematiche di valori nulli, si è stabilito che a ogni elemento creato privo di una data venga assegnato il valore “1900-01-01”, con questo semplice artifizio, non si invalida la leggibilità dei dati e nella gestione si confronterà esclusivamente se la data è maggiore della data presente. Un caso di esempio è l’ultimo accesso dell’utente, appena creato poiché non si è mai loggato anziché avere </a:t>
            </a:r>
            <a:r>
              <a:rPr lang="en-US">
                <a:solidFill>
                  <a:schemeClr val="dk1"/>
                </a:solidFill>
              </a:rPr>
              <a:t>una data nulla avrà un valore surreale autoesplicativo.</a:t>
            </a:r>
            <a:endParaRPr/>
          </a:p>
        </p:txBody>
      </p:sp>
      <p:sp>
        <p:nvSpPr>
          <p:cNvPr id="179" name="Google Shape;179;ge347fc74fb_3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347fc74fb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[Hermann]</a:t>
            </a:r>
            <a:endParaRPr/>
          </a:p>
          <a:p>
            <a:pPr indent="0" lvl="0" marL="0" rtl="0" algn="l">
              <a:spcBef>
                <a:spcPts val="0"/>
              </a:spcBef>
              <a:spcAft>
                <a:spcPts val="0"/>
              </a:spcAft>
              <a:buNone/>
            </a:pPr>
            <a:r>
              <a:rPr lang="en-US"/>
              <a:t>Non è mai scontato dire che a nostro avviso la prima migliore best practice di quando abbiamo dovuto scrivere codice è stata la leggibilità, sia essa del codice per l’indentazione sia con variabili autoesplicative.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Abbiamo avuto cura anche nello scrivere commenti, evitando ciò che può apparire inutile e </a:t>
            </a:r>
            <a:r>
              <a:rPr lang="en-US"/>
              <a:t>fuorviante</a:t>
            </a:r>
            <a:r>
              <a:rPr lang="en-US"/>
              <a:t>, lasciando solo brevi descrizioni dove necessario e ricca documentazione con la javadocs.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L’organizzazione dei files ha seguito il pattern MVC, abbiamo diviso le classi in base in folder a seconda del rispettivo utilizzo nel progetto organizzandoli in “model”, “view”, “control”. Inoltre abbiamo creato un package “services” per i servizi che esponiamo.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Per la gestione delle date abbiamo scelto di adoperare il timestamp per numerosi motivi, principalmente avendo progettato l’applicazione a servizi abbiamo preferito demandare la responsabilità della gestione delle date(timezone) al chiamante, pur preservando la standardizzazione di un formato pienamente valido tra le varie applicazioni.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repository sono classi o componenti che incapsulano la logica necessaria per accedere alle origini dati. Centralizzano la funzionalità di accesso ai dati comuni, migliorando la manutenibilità e il disaccoppiamento dell'infrastruttura o della tecnologia usata per accedere ai database dal livello del modello di dominio. </a:t>
            </a:r>
            <a:endParaRPr/>
          </a:p>
        </p:txBody>
      </p:sp>
      <p:sp>
        <p:nvSpPr>
          <p:cNvPr id="188" name="Google Shape;188;ge347fc74fb_2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18599be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[Hermann]</a:t>
            </a:r>
            <a:endParaRPr/>
          </a:p>
          <a:p>
            <a:pPr indent="0" lvl="0" marL="0" rtl="0" algn="l">
              <a:spcBef>
                <a:spcPts val="0"/>
              </a:spcBef>
              <a:spcAft>
                <a:spcPts val="0"/>
              </a:spcAft>
              <a:buNone/>
            </a:pPr>
            <a:r>
              <a:rPr lang="en-US"/>
              <a:t>Per la sicurezza del sistema abbiamo deciso di adottare dei pattern implementativi standard.</a:t>
            </a:r>
            <a:endParaRPr/>
          </a:p>
          <a:p>
            <a:pPr indent="-298450" lvl="0" marL="457200" rtl="0" algn="l">
              <a:spcBef>
                <a:spcPts val="0"/>
              </a:spcBef>
              <a:spcAft>
                <a:spcPts val="0"/>
              </a:spcAft>
              <a:buSzPts val="1100"/>
              <a:buChar char="-"/>
            </a:pPr>
            <a:r>
              <a:rPr lang="en-US"/>
              <a:t>il primo è il token JWT ovvero il JSON Web Token, una stringa con cifratura simmetrica a 512bit su un algoritmo Base64 per la trasmissione de…</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US"/>
              <a:t>Abbiamo evitato di esporre la passwod in chiaro nel database, questa best practice più che pattern, evita in caso di databreach o attacchi SQL Injection la possibilità </a:t>
            </a:r>
            <a:endParaRPr/>
          </a:p>
          <a:p>
            <a:pPr indent="0" lvl="0" marL="0" rtl="0" algn="l">
              <a:spcBef>
                <a:spcPts val="0"/>
              </a:spcBef>
              <a:spcAft>
                <a:spcPts val="0"/>
              </a:spcAft>
              <a:buNone/>
            </a:pPr>
            <a:r>
              <a:rPr lang="en-US">
                <a:solidFill>
                  <a:schemeClr val="dk1"/>
                </a:solidFill>
              </a:rPr>
              <a:t>piccola “nota del redattore”, ci tengo a precisare che oggigiorno anche sistemi consolidati come quelli della pubblica amministrazione (vedasi il caso della Regione Campania) a fronte di un data breach si riscontra che conservano le password in chiaro nel database, questa pratica barbara e insicura deve essere debellata. è inaccettabile che un databreach esponga le password degli utenti o che comunque un dipendente con privilegi di accesso al database (vedasi un sysadmin o un devops) possa vedere le password degli utenti come nulla fosse, a mio avviso non c’è accettazione di privacy che tenga su questa informazione così sensibile e riservata come la chiave di accesso. Mostrare casa mia non significare fare una copia delle chiavi per l’ospite.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US"/>
              <a:t>comunque gli attacchi SQL Injection dovrebbero essere abbondantemente mitigati dall’utilizzo della libreria JPA che parametrizza automaticamente(e manualmente) tutti i valori da passare al database</a:t>
            </a:r>
            <a:endParaRPr/>
          </a:p>
          <a:p>
            <a:pPr indent="0" lvl="0" marL="0" rtl="0" algn="l">
              <a:spcBef>
                <a:spcPts val="0"/>
              </a:spcBef>
              <a:spcAft>
                <a:spcPts val="0"/>
              </a:spcAft>
              <a:buNone/>
            </a:pPr>
            <a:r>
              <a:t/>
            </a:r>
            <a:endParaRPr/>
          </a:p>
        </p:txBody>
      </p:sp>
      <p:sp>
        <p:nvSpPr>
          <p:cNvPr id="198" name="Google Shape;198;ge18599be6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504ec194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[Hermann]</a:t>
            </a:r>
            <a:endParaRPr/>
          </a:p>
          <a:p>
            <a:pPr indent="0" lvl="0" marL="0" rtl="0" algn="l">
              <a:spcBef>
                <a:spcPts val="0"/>
              </a:spcBef>
              <a:spcAft>
                <a:spcPts val="0"/>
              </a:spcAft>
              <a:buNone/>
            </a:pPr>
            <a:r>
              <a:rPr lang="en-US"/>
              <a:t>Per la sicurezza del sistema abbiamo deciso di adottare dei pattern implementativi standard.</a:t>
            </a:r>
            <a:endParaRPr/>
          </a:p>
          <a:p>
            <a:pPr indent="-298450" lvl="0" marL="457200" rtl="0" algn="l">
              <a:spcBef>
                <a:spcPts val="0"/>
              </a:spcBef>
              <a:spcAft>
                <a:spcPts val="0"/>
              </a:spcAft>
              <a:buSzPts val="1100"/>
              <a:buChar char="-"/>
            </a:pPr>
            <a:r>
              <a:rPr lang="en-US"/>
              <a:t>il primo è il token JWT ovvero il JSON Web Token, una stringa con cifratura simmetrica a 512bit su un algoritmo Base64 per la trasmissione de…</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US"/>
              <a:t>Abbiamo evitato di esporre la passwod in chiaro nel database, questa best practice più che pattern, evita in caso di databreach o attacchi SQL Injection la possibilità </a:t>
            </a:r>
            <a:endParaRPr/>
          </a:p>
          <a:p>
            <a:pPr indent="0" lvl="0" marL="0" rtl="0" algn="l">
              <a:spcBef>
                <a:spcPts val="0"/>
              </a:spcBef>
              <a:spcAft>
                <a:spcPts val="0"/>
              </a:spcAft>
              <a:buNone/>
            </a:pPr>
            <a:r>
              <a:rPr lang="en-US">
                <a:solidFill>
                  <a:schemeClr val="dk1"/>
                </a:solidFill>
              </a:rPr>
              <a:t>piccola “nota del redattore”, ci tengo a precisare che oggigiorno anche sistemi consolidati come quelli della pubblica amministrazione (vedasi il caso della Regione Campania) a fronte di un data breach si riscontra che conservano le password in chiaro nel database, questa pratica barbara e insicura deve essere debellata. è inaccettabile che un databreach esponga le password degli utenti o che comunque un dipendente con privilegi di accesso al database (vedasi un sysadmin o un devops) possa vedere le password degli utenti come nulla fosse, a mio avviso non c’è accettazione di privacy che tenga su questa informazione così sensibile e riservata come la chiave di accesso. Mostrare casa mia non significare fare una copia delle chiavi per l’ospite.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US"/>
              <a:t>comunque gli attacchi SQL Injection dovrebbero essere abbondantemente mitigati dall’utilizzo della libreria JPA che parametrizza automaticamente(e manualmente) tutti i valori da passare al database</a:t>
            </a:r>
            <a:endParaRPr/>
          </a:p>
          <a:p>
            <a:pPr indent="0" lvl="0" marL="0" rtl="0" algn="l">
              <a:spcBef>
                <a:spcPts val="0"/>
              </a:spcBef>
              <a:spcAft>
                <a:spcPts val="0"/>
              </a:spcAft>
              <a:buNone/>
            </a:pPr>
            <a:r>
              <a:t/>
            </a:r>
            <a:endParaRPr/>
          </a:p>
        </p:txBody>
      </p:sp>
      <p:sp>
        <p:nvSpPr>
          <p:cNvPr id="210" name="Google Shape;210;ge504ec1948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504ec19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[Hermann]</a:t>
            </a:r>
            <a:endParaRPr/>
          </a:p>
          <a:p>
            <a:pPr indent="0" lvl="0" marL="0" rtl="0" algn="l">
              <a:spcBef>
                <a:spcPts val="0"/>
              </a:spcBef>
              <a:spcAft>
                <a:spcPts val="0"/>
              </a:spcAft>
              <a:buNone/>
            </a:pPr>
            <a:r>
              <a:rPr lang="en-US"/>
              <a:t>Per la sicurezza del sistema abbiamo deciso di adottare dei pattern implementativi standard.</a:t>
            </a:r>
            <a:endParaRPr/>
          </a:p>
          <a:p>
            <a:pPr indent="-298450" lvl="0" marL="457200" rtl="0" algn="l">
              <a:spcBef>
                <a:spcPts val="0"/>
              </a:spcBef>
              <a:spcAft>
                <a:spcPts val="0"/>
              </a:spcAft>
              <a:buSzPts val="1100"/>
              <a:buChar char="-"/>
            </a:pPr>
            <a:r>
              <a:rPr lang="en-US"/>
              <a:t>il primo è il token JWT ovvero il JSON Web Token, una stringa con cifratura simmetrica a 512bit su un algoritmo Base64 per la trasmissione de…</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US"/>
              <a:t>Abbiamo evitato di esporre la passwod in chiaro nel database, questa best practice più che pattern, evita in caso di databreach o attacchi SQL Injection la possibilità </a:t>
            </a:r>
            <a:endParaRPr/>
          </a:p>
          <a:p>
            <a:pPr indent="0" lvl="0" marL="0" rtl="0" algn="l">
              <a:spcBef>
                <a:spcPts val="0"/>
              </a:spcBef>
              <a:spcAft>
                <a:spcPts val="0"/>
              </a:spcAft>
              <a:buNone/>
            </a:pPr>
            <a:r>
              <a:rPr lang="en-US">
                <a:solidFill>
                  <a:schemeClr val="dk1"/>
                </a:solidFill>
              </a:rPr>
              <a:t>piccola “nota del redattore”, ci tengo a precisare che oggigiorno anche sistemi consolidati come quelli della pubblica amministrazione (vedasi il caso della Regione Campania) a fronte di un data breach si riscontra che conservano le password in chiaro nel database, questa pratica barbara e insicura deve essere debellata. è inaccettabile che un databreach esponga le password degli utenti o che comunque un dipendente con privilegi di accesso al database (vedasi un sysadmin o un devops) possa vedere le password degli utenti come nulla fosse, a mio avviso non c’è accettazione di privacy che tenga su questa informazione così sensibile e riservata come la chiave di accesso. Mostrare casa mia non significare fare una copia delle chiavi per l’ospite.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US"/>
              <a:t>comunque gli attacchi SQL Injection dovrebbero essere abbondantemente mitigati dall’utilizzo della libreria JPA che parametrizza automaticamente(e manualmente) tutti i valori da passare al database</a:t>
            </a:r>
            <a:endParaRPr/>
          </a:p>
          <a:p>
            <a:pPr indent="0" lvl="0" marL="0" rtl="0" algn="l">
              <a:spcBef>
                <a:spcPts val="0"/>
              </a:spcBef>
              <a:spcAft>
                <a:spcPts val="0"/>
              </a:spcAft>
              <a:buNone/>
            </a:pPr>
            <a:r>
              <a:t/>
            </a:r>
            <a:endParaRPr/>
          </a:p>
        </p:txBody>
      </p:sp>
      <p:sp>
        <p:nvSpPr>
          <p:cNvPr id="220" name="Google Shape;220;ge504ec194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4ef7dc95c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[Luigi]</a:t>
            </a:r>
            <a:endParaRPr/>
          </a:p>
          <a:p>
            <a:pPr indent="0" lvl="0" marL="0" rtl="0" algn="l">
              <a:spcBef>
                <a:spcPts val="0"/>
              </a:spcBef>
              <a:spcAft>
                <a:spcPts val="0"/>
              </a:spcAft>
              <a:buNone/>
            </a:pPr>
            <a:r>
              <a:t/>
            </a:r>
            <a:endParaRPr/>
          </a:p>
        </p:txBody>
      </p:sp>
      <p:sp>
        <p:nvSpPr>
          <p:cNvPr id="232" name="Google Shape;232;ge4ef7dc95c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4ef7dc95c_6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e4ef7dc95c_6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4ef7dc95c_6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[Luigi]</a:t>
            </a:r>
            <a:endParaRPr/>
          </a:p>
          <a:p>
            <a:pPr indent="0" lvl="0" marL="0" rtl="0" algn="l">
              <a:spcBef>
                <a:spcPts val="0"/>
              </a:spcBef>
              <a:spcAft>
                <a:spcPts val="0"/>
              </a:spcAft>
              <a:buNone/>
            </a:pPr>
            <a:r>
              <a:t/>
            </a:r>
            <a:endParaRPr/>
          </a:p>
        </p:txBody>
      </p:sp>
      <p:sp>
        <p:nvSpPr>
          <p:cNvPr id="256" name="Google Shape;256;ge4ef7dc95c_6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18871ec9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rgbClr val="1E4982"/>
                </a:solidFill>
              </a:rPr>
              <a:t>[Alessio] Questa è la GUI del software. Come dichiarato nei non functional requirements il nostro obiettivo è quello di avere una grafica semplice attraverso un aspetto minimalista, lo stretto necessario, in modo tale da essere comprensibili anche per utenti meno avvezzi. Tutte le interfacce grafiche sono state modellate in modo da essere per lo più correnti.</a:t>
            </a:r>
            <a:endParaRPr/>
          </a:p>
        </p:txBody>
      </p:sp>
      <p:sp>
        <p:nvSpPr>
          <p:cNvPr id="270" name="Google Shape;270;ge18871ec95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18871ec9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[Alessio]</a:t>
            </a:r>
            <a:endParaRPr/>
          </a:p>
        </p:txBody>
      </p:sp>
      <p:sp>
        <p:nvSpPr>
          <p:cNvPr id="281" name="Google Shape;281;ge18871ec95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2e2184d04_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[Hermann] </a:t>
            </a:r>
            <a:r>
              <a:rPr lang="en-US"/>
              <a:t>Sono Magliacane Hermann e sono il team leader del gruppo.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Qui con me Giuliano, Luigi, Alessio e Donato che presenteranno i vari aspetti del sistema che abbiamo implementato.</a:t>
            </a:r>
            <a:endParaRPr/>
          </a:p>
        </p:txBody>
      </p:sp>
      <p:sp>
        <p:nvSpPr>
          <p:cNvPr id="78" name="Google Shape;78;ge2e2184d04_3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18871ec9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t>[DONATO]</a:t>
            </a:r>
            <a:endParaRPr sz="1400"/>
          </a:p>
          <a:p>
            <a:pPr indent="0" lvl="0" marL="0" rtl="0" algn="l">
              <a:spcBef>
                <a:spcPts val="0"/>
              </a:spcBef>
              <a:spcAft>
                <a:spcPts val="0"/>
              </a:spcAft>
              <a:buNone/>
            </a:pPr>
            <a:r>
              <a:rPr lang="en-US" sz="1400"/>
              <a:t>Il software C.A.R.E è stato testato attraverso l’utilizzo dei </a:t>
            </a:r>
            <a:r>
              <a:rPr b="1" lang="en-US" sz="1400"/>
              <a:t>Junit5</a:t>
            </a:r>
            <a:r>
              <a:rPr lang="en-US" sz="1400"/>
              <a:t>, al fine di testare le classi base del programma.</a:t>
            </a:r>
            <a:br>
              <a:rPr lang="en-US" sz="1400"/>
            </a:br>
            <a:br>
              <a:rPr lang="en-US" sz="1400"/>
            </a:br>
            <a:r>
              <a:rPr lang="en-US" sz="1400"/>
              <a:t>Questa metodologia permette non solo la verifica di un metodo, ma anche il suo funzionamento in altre occasioni.</a:t>
            </a:r>
            <a:br>
              <a:rPr lang="en-US" sz="1400"/>
            </a:br>
            <a:br>
              <a:rPr lang="en-US" sz="1400"/>
            </a:br>
            <a:r>
              <a:rPr lang="en-US" sz="1400"/>
              <a:t>Al fine di garantire maggiore qualità al committente, il sistema CARE è stato testato sia mediante l’approccio glass-box sia in black-box.</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In White-box (o “glass-box”) analizziamo la percentuale di coverage nonché i rami potenzialmente non coperti.</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In black-box, nello specifico JUnit 5, si garantisce il testing dei casi d’uso non conoscendo le istruzioni che verranno eseguite, ma garantendo mediante un oracolo che la premessa di utilizzo dei metodi ritorni quanto previsto.</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Nell’esempio in questione i JUnit Test delle classi di modellazione base.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I test non garantiscono l’impeccabilità del codice, ma in modo ragionevole </a:t>
            </a:r>
            <a:endParaRPr sz="1400"/>
          </a:p>
          <a:p>
            <a:pPr indent="0" lvl="0" marL="0" rtl="0" algn="l">
              <a:spcBef>
                <a:spcPts val="0"/>
              </a:spcBef>
              <a:spcAft>
                <a:spcPts val="0"/>
              </a:spcAft>
              <a:buNone/>
            </a:pPr>
            <a:r>
              <a:t/>
            </a:r>
            <a:endParaRPr sz="1400"/>
          </a:p>
        </p:txBody>
      </p:sp>
      <p:sp>
        <p:nvSpPr>
          <p:cNvPr id="292" name="Google Shape;292;ge18871ec95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2ee9a4c31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[Hermann]</a:t>
            </a:r>
            <a:endParaRPr/>
          </a:p>
          <a:p>
            <a:pPr indent="0" lvl="0" marL="0" rtl="0" algn="l">
              <a:spcBef>
                <a:spcPts val="0"/>
              </a:spcBef>
              <a:spcAft>
                <a:spcPts val="0"/>
              </a:spcAft>
              <a:buNone/>
            </a:pPr>
            <a:r>
              <a:rPr lang="en-US"/>
              <a:t>Le potenzialità del sistema Care sono infinite, prospettiamo per il committente delle possibilità di implementazioni future che possano seguire i tempi e il mercato, apportando un forte valore aggiunto.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PWA: Avendo improntato il sistema a servizi, non è lontano immaginare di stravolgere l’interfaccia web adottando tecnologie nuove senza che il sistema venga compromesso o addirittura scegliere un approccio di app mobile in base alle esigenze degli utenti o addirittura nuove tecnologie che nel tempo potranno presentarsi.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Database: Maggior efficientamento del database attraverso store procedures che possano alleggerire le tabelle da interrogare.Ad esempio spostare le sacche scadute in una tabella a parte.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Adozione di una block-chain per dare maggiore garanzia e immutabilità sullo stato delle sacche.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 anche maggiori controlli come: controllo che CF se già presente deve avere gruppo sanguigno uguale.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Inoltre………{Giuliano parla}</a:t>
            </a:r>
            <a:endParaRPr/>
          </a:p>
        </p:txBody>
      </p:sp>
      <p:sp>
        <p:nvSpPr>
          <p:cNvPr id="306" name="Google Shape;306;ge2ee9a4c31_4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347fc74fb_2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347fc74fb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regione campania che mi ha diffuso la password senza salt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2e2184d04_3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[Hermann]</a:t>
            </a:r>
            <a:endParaRPr/>
          </a:p>
          <a:p>
            <a:pPr indent="0" lvl="0" marL="0" rtl="0" algn="l">
              <a:spcBef>
                <a:spcPts val="0"/>
              </a:spcBef>
              <a:spcAft>
                <a:spcPts val="0"/>
              </a:spcAft>
              <a:buClr>
                <a:schemeClr val="dk1"/>
              </a:buClr>
              <a:buSzPts val="1100"/>
              <a:buFont typeface="Arial"/>
              <a:buNone/>
            </a:pPr>
            <a:r>
              <a:rPr lang="en-US"/>
              <a:t>Una piccola introduzione su come è stato portata avanti l’organizzazione è doverosa perché abbiamo cercato di adottare metodologie organizzative moderne e pratiche.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rgbClr val="1E4982"/>
              </a:buClr>
              <a:buSzPts val="1100"/>
              <a:buFont typeface="Arial"/>
              <a:buNone/>
            </a:pPr>
            <a:r>
              <a:rPr lang="en-US">
                <a:solidFill>
                  <a:schemeClr val="dk1"/>
                </a:solidFill>
              </a:rPr>
              <a:t>Nello sviluppo del progetto, in qualità di team leader, poiché abbiamo deciso di adottare come modalità di lavoro un approccio Agile ho colto l'occasione, all'insaputa del team, di sperimentare l'adozione del modello agile dal nome "Scrum organizzando il lavoro in base alle metodologie proposte dal framework con un team privo di conoscenze dello stesso.</a:t>
            </a:r>
            <a:endParaRPr>
              <a:solidFill>
                <a:schemeClr val="dk1"/>
              </a:solidFill>
            </a:endParaRPr>
          </a:p>
          <a:p>
            <a:pPr indent="0" lvl="0" marL="0" rtl="0" algn="l">
              <a:spcBef>
                <a:spcPts val="0"/>
              </a:spcBef>
              <a:spcAft>
                <a:spcPts val="0"/>
              </a:spcAft>
              <a:buClr>
                <a:srgbClr val="1E4982"/>
              </a:buClr>
              <a:buSzPts val="1100"/>
              <a:buFont typeface="Arial"/>
              <a:buNone/>
            </a:pPr>
            <a:r>
              <a:rPr lang="en-US">
                <a:solidFill>
                  <a:schemeClr val="dk1"/>
                </a:solidFill>
              </a:rPr>
              <a:t>Per l'occasione, parallelamente al progetto mi sono dedicato a conseguire la certificazione Scrum per fronteggiare al meglio questa situazione.</a:t>
            </a:r>
            <a:endParaRPr>
              <a:solidFill>
                <a:schemeClr val="dk1"/>
              </a:solidFill>
            </a:endParaRPr>
          </a:p>
          <a:p>
            <a:pPr indent="0" lvl="0" marL="0" rtl="0" algn="l">
              <a:spcBef>
                <a:spcPts val="0"/>
              </a:spcBef>
              <a:spcAft>
                <a:spcPts val="0"/>
              </a:spcAft>
              <a:buClr>
                <a:srgbClr val="1E4982"/>
              </a:buClr>
              <a:buSzPts val="1100"/>
              <a:buFont typeface="Arial"/>
              <a:buNone/>
            </a:pPr>
            <a:r>
              <a:rPr lang="en-US">
                <a:solidFill>
                  <a:schemeClr val="dk1"/>
                </a:solidFill>
              </a:rPr>
              <a:t>Ho scelto Scrum il cui termine significa “mischia” proprio per la modalità organizzativa a “squadra di rugby” che tende ad arrivare tutta insieme all’obiettivo senza lasciare qualcuno senza fare niente come modelli a staffetta. La sperimentazione ha prodotto risultati interessanti, inizialmente il team tendeva a divergere verso scelte implementative organizzative e decisionali autonome, ma spostandoci sempre di più verso ciò che per scrum è importante ovvero  il "massimizzare valore" con feedback effettivi, noi tutti i membri del team abbiamo cooperato in modo sinergico in un approccio olistico "rugby-style" e non waterfall-model a "staffetta", con frequentissime sessioni di pair-programmig remote a desktop condiviso e daily meetings per l'allineamento di quanto fatto e per procedere ai successivi task dello Sprint Backlog.</a:t>
            </a:r>
            <a:endParaRPr>
              <a:solidFill>
                <a:schemeClr val="dk1"/>
              </a:solidFill>
            </a:endParaRPr>
          </a:p>
          <a:p>
            <a:pPr indent="0" lvl="0" marL="0" rtl="0" algn="l">
              <a:spcBef>
                <a:spcPts val="0"/>
              </a:spcBef>
              <a:spcAft>
                <a:spcPts val="0"/>
              </a:spcAft>
              <a:buClr>
                <a:srgbClr val="1E4982"/>
              </a:buClr>
              <a:buSzPts val="1100"/>
              <a:buFont typeface="Arial"/>
              <a:buNone/>
            </a:pPr>
            <a:r>
              <a:rPr lang="en-US">
                <a:solidFill>
                  <a:schemeClr val="dk1"/>
                </a:solidFill>
              </a:rPr>
              <a:t>Purtroppo qualche membro del team ha avuto imprevisti e ha dovuto abbandonare il progetto per impossibilità di dedicarsi, altri hanno avuto problemi personali importanti, ma ciò non ha rovinato lo spirito di collaborazione che ha portato la squadra a raggiungere l'obiettivo nei tempi prestabiliti riadattando i ruoli di collaborazione in base alle esigenze e alle potenzialità di ogni membro del gruppo.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Come anticipato, l’approccio organizzativo/lavorativo si è basato fondamentalmente sulla metodologia Agile nello specifico del framework Scrum, orientata al progetto di tipo sviluppo informatico.</a:t>
            </a:r>
            <a:endParaRPr/>
          </a:p>
          <a:p>
            <a:pPr indent="0" lvl="0" marL="0" rtl="0" algn="l">
              <a:spcBef>
                <a:spcPts val="0"/>
              </a:spcBef>
              <a:spcAft>
                <a:spcPts val="0"/>
              </a:spcAft>
              <a:buClr>
                <a:schemeClr val="dk1"/>
              </a:buClr>
              <a:buSzPts val="1100"/>
              <a:buFont typeface="Arial"/>
              <a:buNone/>
            </a:pPr>
            <a:r>
              <a:rPr lang="en-US"/>
              <a:t> - pair programming: sia sincrono (uno scrive l'altro segue), sia asincrono(con revisioni costanti su github)</a:t>
            </a:r>
            <a:endParaRPr/>
          </a:p>
          <a:p>
            <a:pPr indent="0" lvl="0" marL="0" rtl="0" algn="l">
              <a:spcBef>
                <a:spcPts val="0"/>
              </a:spcBef>
              <a:spcAft>
                <a:spcPts val="0"/>
              </a:spcAft>
              <a:buClr>
                <a:schemeClr val="dk1"/>
              </a:buClr>
              <a:buSzPts val="1100"/>
              <a:buFont typeface="Arial"/>
              <a:buNone/>
            </a:pPr>
            <a:r>
              <a:rPr lang="en-US"/>
              <a:t> - responsabilità condivisa</a:t>
            </a:r>
            <a:endParaRPr/>
          </a:p>
          <a:p>
            <a:pPr indent="0" lvl="0" marL="0" rtl="0" algn="l">
              <a:spcBef>
                <a:spcPts val="0"/>
              </a:spcBef>
              <a:spcAft>
                <a:spcPts val="0"/>
              </a:spcAft>
              <a:buClr>
                <a:schemeClr val="dk1"/>
              </a:buClr>
              <a:buSzPts val="1100"/>
              <a:buFont typeface="Arial"/>
              <a:buNone/>
            </a:pPr>
            <a:r>
              <a:rPr lang="en-US"/>
              <a:t> - accrescimento del valore</a:t>
            </a:r>
            <a:endParaRPr/>
          </a:p>
          <a:p>
            <a:pPr indent="0" lvl="0" marL="0" rtl="0" algn="l">
              <a:spcBef>
                <a:spcPts val="0"/>
              </a:spcBef>
              <a:spcAft>
                <a:spcPts val="0"/>
              </a:spcAft>
              <a:buClr>
                <a:schemeClr val="dk1"/>
              </a:buClr>
              <a:buSzPts val="1100"/>
              <a:buFont typeface="Arial"/>
              <a:buNone/>
            </a:pPr>
            <a:r>
              <a:rPr lang="en-US"/>
              <a:t> - daily meeting:</a:t>
            </a:r>
            <a:endParaRPr/>
          </a:p>
          <a:p>
            <a:pPr indent="0" lvl="0" marL="0" rtl="0" algn="l">
              <a:spcBef>
                <a:spcPts val="0"/>
              </a:spcBef>
              <a:spcAft>
                <a:spcPts val="0"/>
              </a:spcAft>
              <a:buClr>
                <a:schemeClr val="dk1"/>
              </a:buClr>
              <a:buSzPts val="1100"/>
              <a:buFont typeface="Arial"/>
              <a:buNone/>
            </a:pPr>
            <a:r>
              <a:rPr lang="en-US"/>
              <a:t> -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 </a:t>
            </a:r>
            <a:endParaRPr/>
          </a:p>
        </p:txBody>
      </p:sp>
      <p:sp>
        <p:nvSpPr>
          <p:cNvPr id="88" name="Google Shape;88;ge2e2184d04_3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2e2184d04_3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[Donato] Di cosa si occupa CARE? In base alle richieste del committente il progetto CARE prevede la gestione di nodi territoriali per il complesso management gestionale di sacche di sangue interne al rispettivo nodo, nonché lo scambio con la una sede centrale.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In una prima fase avevamo scelto di consentire ai nodi di scambiare i dati tra loro, ma questo sarebbe andato contro le specifiche richieste, le quali prevedono una figura di autorità centrale.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Nello specifico le operazioni core del progetto pretese dal committente sono: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CTT</a:t>
            </a:r>
            <a:endParaRPr>
              <a:solidFill>
                <a:schemeClr val="dk1"/>
              </a:solidFill>
            </a:endParaRPr>
          </a:p>
          <a:p>
            <a:pPr indent="-298450" lvl="0" marL="457200" rtl="0" algn="l">
              <a:spcBef>
                <a:spcPts val="0"/>
              </a:spcBef>
              <a:spcAft>
                <a:spcPts val="0"/>
              </a:spcAft>
              <a:buClr>
                <a:schemeClr val="dk1"/>
              </a:buClr>
              <a:buSzPts val="1100"/>
              <a:buChar char="-"/>
            </a:pPr>
            <a:r>
              <a:rPr b="1" lang="en-US">
                <a:solidFill>
                  <a:schemeClr val="dk1"/>
                </a:solidFill>
              </a:rPr>
              <a:t>CRUD sacche e utenti</a:t>
            </a:r>
            <a:r>
              <a:rPr lang="en-US">
                <a:solidFill>
                  <a:schemeClr val="dk1"/>
                </a:solidFill>
              </a:rPr>
              <a:t>: il sistema locale è in grado di gestire basiche operazioni di persistence su utenti e sacche.</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b="1" lang="en-US">
                <a:solidFill>
                  <a:schemeClr val="dk1"/>
                </a:solidFill>
              </a:rPr>
              <a:t>Possibilità di lavorare anche offline</a:t>
            </a:r>
            <a:r>
              <a:rPr lang="en-US">
                <a:solidFill>
                  <a:schemeClr val="dk1"/>
                </a:solidFill>
              </a:rPr>
              <a:t>: ogni nodo territoriale gestisce il proprio database (MySQL) mediante il JPA del framework spring. Ciò consente a ogni nodo di poter lavorare anche offline purché abbia un’interfaccia in grado di chiamare i servizi (generalmente, ma non in maniera esclusiva, le webpages ospitate su apache webserver).</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questo da la possibilità di aggiungere e utilizzare le sacche, controllando se già disponibili localmente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CCS</a:t>
            </a:r>
            <a:endParaRPr>
              <a:solidFill>
                <a:schemeClr val="dk1"/>
              </a:solidFill>
            </a:endParaRPr>
          </a:p>
          <a:p>
            <a:pPr indent="-298450" lvl="0" marL="457200" rtl="0" algn="l">
              <a:spcBef>
                <a:spcPts val="0"/>
              </a:spcBef>
              <a:spcAft>
                <a:spcPts val="0"/>
              </a:spcAft>
              <a:buClr>
                <a:schemeClr val="dk1"/>
              </a:buClr>
              <a:buSzPts val="1100"/>
              <a:buChar char="-"/>
            </a:pPr>
            <a:r>
              <a:rPr b="1" lang="en-US">
                <a:solidFill>
                  <a:schemeClr val="dk1"/>
                </a:solidFill>
              </a:rPr>
              <a:t>Aggiungere ed eliminare nodi:</a:t>
            </a:r>
            <a:r>
              <a:rPr lang="en-US">
                <a:solidFill>
                  <a:schemeClr val="dk1"/>
                </a:solidFill>
              </a:rPr>
              <a:t> </a:t>
            </a:r>
            <a:r>
              <a:rPr lang="en-US" sz="1000">
                <a:solidFill>
                  <a:schemeClr val="dk1"/>
                </a:solidFill>
                <a:highlight>
                  <a:srgbClr val="FFFFFF"/>
                </a:highlight>
              </a:rPr>
              <a:t>i nodi non li creiamo noi, essendo un software open source i nodi esistono se qualcuno esegue il codice. Ovviamente dovrebbe conoscere gli endpoint corretti per agganciarsi alla rete e, in aggiunta, a fronte di una maggiore sicurezza architetturale, il nodo centrale controlla che il nodo chiamante risulti tra i nodi appartenenti nostra rete. Questa possibilità rende il progetto altamente modulare, ovvero i nodi della regione (es. Campania ) interagiscono con la sede centrale regionale la quale a sua volta comunque è un nodo che ha proprie sacche e può interagire con le altre regioni attraverso un server centrale nazionale, europeo e così via. La scalabilità di questa scelta rende agevole una futura estensione alla gestione e organizzazione delle sacche di sangue o di qualsiasi altro componente che possa poi essere modellato in futuro ( es. scambio donazione di organi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I </a:t>
            </a:r>
            <a:r>
              <a:rPr b="1" lang="en-US">
                <a:solidFill>
                  <a:schemeClr val="dk1"/>
                </a:solidFill>
              </a:rPr>
              <a:t>dati</a:t>
            </a:r>
            <a:r>
              <a:rPr lang="en-US">
                <a:solidFill>
                  <a:schemeClr val="dk1"/>
                </a:solidFill>
              </a:rPr>
              <a:t> delle sacche che i nodi territoriali inviano alla rispettiva </a:t>
            </a:r>
            <a:r>
              <a:rPr b="1" lang="en-US">
                <a:solidFill>
                  <a:schemeClr val="dk1"/>
                </a:solidFill>
              </a:rPr>
              <a:t>sede centrale regionale</a:t>
            </a:r>
            <a:r>
              <a:rPr lang="en-US">
                <a:solidFill>
                  <a:schemeClr val="dk1"/>
                </a:solidFill>
              </a:rPr>
              <a:t>, vengono raccolti in un cluster cloud di MongoDB. Abbiamo scelto questo DBMS sfruttando a pieno la dinamicità dei dati non strutturati, potendoli raccogliere al meglio. La scelta di un database non strutturato può agevolare anche implementazioni future di comunicazione, attualmente MongoDB viene richiamato in modo diretto da una classe specifica, ma potrebbe senza problemi esporre dei metodi HTTP trasferendo come HTTPBodyRequest o HTTPBodyResponse in parte o in toto quanto necessario per le queries.</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Avvisi scadenza sacche: il sistema oltre all’estrazione di report vari, avvisa nella dashboard presentata all’utente quali sono le sacche in scadenza</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Users</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rgbClr val="1E4982"/>
                </a:solidFill>
              </a:rPr>
              <a:t>(?) </a:t>
            </a:r>
            <a:r>
              <a:rPr lang="en-US">
                <a:solidFill>
                  <a:schemeClr val="dk1"/>
                </a:solidFill>
              </a:rPr>
              <a:t>Non bisogna dimenticare che, per come è stato progettato CARE, il nodo centrale non è altro che un nodo a cui puntano i nodi periferici autorizzati, ed è in grado di gestire oltre alle richieste anche un proprio magazzino.</a:t>
            </a:r>
            <a:endParaRPr>
              <a:solidFill>
                <a:schemeClr val="dk1"/>
              </a:solidFill>
            </a:endParaRPr>
          </a:p>
        </p:txBody>
      </p:sp>
      <p:sp>
        <p:nvSpPr>
          <p:cNvPr id="98" name="Google Shape;98;ge2e2184d04_3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2e2184d04_3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t>[Donato]</a:t>
            </a:r>
            <a:endParaRPr sz="1500"/>
          </a:p>
          <a:p>
            <a:pPr indent="0" lvl="0" marL="0" rtl="0" algn="l">
              <a:spcBef>
                <a:spcPts val="0"/>
              </a:spcBef>
              <a:spcAft>
                <a:spcPts val="0"/>
              </a:spcAft>
              <a:buNone/>
            </a:pPr>
            <a:r>
              <a:rPr lang="en-US" sz="1500"/>
              <a:t>Data la premessa precedente sui requisiti richiesti dal committente, abbiamo fissato alcuni obiettivi come:</a:t>
            </a:r>
            <a:br>
              <a:rPr lang="en-US" sz="1500"/>
            </a:br>
            <a:endParaRPr sz="1500"/>
          </a:p>
          <a:p>
            <a:pPr indent="-323850" lvl="0" marL="457200" rtl="0" algn="l">
              <a:spcBef>
                <a:spcPts val="0"/>
              </a:spcBef>
              <a:spcAft>
                <a:spcPts val="0"/>
              </a:spcAft>
              <a:buSzPts val="1500"/>
              <a:buChar char="-"/>
            </a:pPr>
            <a:r>
              <a:rPr lang="en-US" sz="1500">
                <a:solidFill>
                  <a:schemeClr val="dk1"/>
                </a:solidFill>
              </a:rPr>
              <a:t>Un software Open scaricabile gratuitamente dal nostro link github senza alcun costo</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Facile da usare per qualunque utenza, sia per il personale medico che per i magazzinieri</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Con una gestione delle sacche di sangue, attua a prevenire l’eventualità di sacche scadute o di mancanza di sangue </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Un software capace di lavorare anche offline in caso di un mancato funzionamento del CCS o della connessione ad internet del CTT</a:t>
            </a:r>
            <a:endParaRPr sz="1500">
              <a:solidFill>
                <a:schemeClr val="dk1"/>
              </a:solidFill>
            </a:endParaRPr>
          </a:p>
        </p:txBody>
      </p:sp>
      <p:sp>
        <p:nvSpPr>
          <p:cNvPr id="108" name="Google Shape;108;ge2e2184d04_3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4a79541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[Alessio]: </a:t>
            </a:r>
            <a:endParaRPr/>
          </a:p>
          <a:p>
            <a:pPr indent="0" lvl="0" marL="0" rtl="0" algn="l">
              <a:spcBef>
                <a:spcPts val="0"/>
              </a:spcBef>
              <a:spcAft>
                <a:spcPts val="0"/>
              </a:spcAft>
              <a:buNone/>
            </a:pPr>
            <a:r>
              <a:rPr lang="en-US"/>
              <a:t>GitHub è una delle nostre scelte più importanti per la collaborazione del progetto. Questo software, usato da molti sviluppatori e nello specifico usato dal team di mongoDB per creare il famosissimo database non relazionale, contribuisce in modo significativo alla comunicazione e interazione tra i contributors di un progetto. Le sue caratteristiche principali sono la tracciabilità delle modifiche effettuate sul progetto, la possibilità di commentare pezzi di codice e di porre sul tavolo del progetto domande e scelte sulle strategie implementative. Non da meno, è la possibilità di poter documentare il tutto in una sezione apposità di GitHub.</a:t>
            </a:r>
            <a:endParaRPr/>
          </a:p>
          <a:p>
            <a:pPr indent="0" lvl="0" marL="0" rtl="0" algn="l">
              <a:spcBef>
                <a:spcPts val="0"/>
              </a:spcBef>
              <a:spcAft>
                <a:spcPts val="0"/>
              </a:spcAft>
              <a:buNone/>
            </a:pPr>
            <a:r>
              <a:rPr lang="en-US"/>
              <a:t>Come nell’esempio precedentemente citato, il team si è orientato verso lo sviluppo di un software open source.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PARLA DI GITHUB A LIVELLO ORGANIZZATIVO, MA NON MOSTRARE GITHUB, PERCHè LO MOSTRA GIULIANO &lt;--</a:t>
            </a:r>
            <a:endParaRPr/>
          </a:p>
          <a:p>
            <a:pPr indent="0" lvl="0" marL="0" rtl="0" algn="l">
              <a:spcBef>
                <a:spcPts val="0"/>
              </a:spcBef>
              <a:spcAft>
                <a:spcPts val="0"/>
              </a:spcAft>
              <a:buNone/>
            </a:pPr>
            <a:r>
              <a:t/>
            </a:r>
            <a:endParaRPr/>
          </a:p>
        </p:txBody>
      </p:sp>
      <p:sp>
        <p:nvSpPr>
          <p:cNvPr id="129" name="Google Shape;129;ge4a79541e1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2e2184d04_3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[Alessio] Da qui inzia la presentazione del progetto vero e proprio. In ordine saranno trattati i linguaggi usati per la realizzazione del progetto, l’architettura, le risorse, il data security e pattern trattati.</a:t>
            </a:r>
            <a:endParaRPr/>
          </a:p>
        </p:txBody>
      </p:sp>
      <p:sp>
        <p:nvSpPr>
          <p:cNvPr id="142" name="Google Shape;142;ge2e2184d04_3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2e2184d04_3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[Alessio]: </a:t>
            </a:r>
            <a:endParaRPr/>
          </a:p>
          <a:p>
            <a:pPr indent="-298450" lvl="0" marL="457200" rtl="0" algn="l">
              <a:spcBef>
                <a:spcPts val="0"/>
              </a:spcBef>
              <a:spcAft>
                <a:spcPts val="0"/>
              </a:spcAft>
              <a:buSzPts val="1100"/>
              <a:buChar char="-"/>
            </a:pPr>
            <a:r>
              <a:rPr lang="en-US"/>
              <a:t>il linguaggio core del progetto è Java e mediante il framework Spring abbiamo definito non solo la modellazione degli oggetti mediante il pattern del service layer e nello specifico il MVC(model-control-view) con verifica e validazione dei dati attraverso le espressioni regolari(Regex), con i servici esposti mediante web-server tomcat.</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US"/>
              <a:t>Spring è risultato un valido supporto anche per l’interazione con il database, in corso d’opera abbiamo valutato di adottare scelte che ci hanno fatto propendere per lo stravolgimento del progetto, a costo di più tempo ne abbiamo guadagnato maggiore elasticità adottando una soluzione JPA(Java persistence API) per l’accesso ad un database con linguaggio mySQL e relazionale, mediante librerie precostituite anziché implementare classi per l’accesso alle risorse persistenti. Questa scelta è stata notevolmente conveniente, poiché adottando un abbinamento di pattern DAO(Data access object)  e JavaBean abbiamo costruito classi semplici e facilmente leggibili che sono state riutilizzate senza alcuna difficoltà sia per la gestione del database mediante JPA sia per esporre servizi RESTful. Inoltre, tutto ciò ha consentito di mantere l’architettura del codice di tipo MVC anche senza l’utilizzo di interfacce. Altri pattern adoperati verranno menzionati nelle slides successive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US"/>
              <a:t>Avendo scisso la logica comportamentale mediante un approccio a servizi, il chiamante è stato implementato come interfaccia web. Abbiamo realizzato un webserver a parte implementandolo lato front-end mediante HTML, CSS, javascript senza alcun framework (eccezion fatta per poche righe isolate di jQuery) e lato back-end in PHP. Il back-end ci è servito per fornire opportune schermate di sessione, evitando che un utente non autorizzato possa accedere a schermate a lui non consentite. Il controllo non avviene esclusivamente in base alla dualità di stato “loggato o non loggato”, ma viene presentata una pagina di dashboard diversa a seconda dei ruoli dell’utente, sfruttando i ruoli definiti nella modellazione della RBAC (RoleBased Access Control).</a:t>
            </a:r>
            <a:endParaRPr/>
          </a:p>
          <a:p>
            <a:pPr indent="0" lvl="0" marL="0" rtl="0" algn="l">
              <a:spcBef>
                <a:spcPts val="0"/>
              </a:spcBef>
              <a:spcAft>
                <a:spcPts val="0"/>
              </a:spcAft>
              <a:buNone/>
            </a:pPr>
            <a:r>
              <a:t/>
            </a:r>
            <a:endParaRPr/>
          </a:p>
        </p:txBody>
      </p:sp>
      <p:sp>
        <p:nvSpPr>
          <p:cNvPr id="152" name="Google Shape;152;ge2e2184d04_3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347fc74fb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[Hermann]</a:t>
            </a:r>
            <a:r>
              <a:rPr lang="en-US">
                <a:solidFill>
                  <a:schemeClr val="dk1"/>
                </a:solidFill>
              </a:rPr>
              <a:t>: Come è stato implementato CARE?</a:t>
            </a:r>
            <a:endParaRPr>
              <a:solidFill>
                <a:schemeClr val="dk1"/>
              </a:solidFill>
            </a:endParaRPr>
          </a:p>
          <a:p>
            <a:pPr indent="0" lvl="0" marL="0" rtl="0" algn="l">
              <a:spcBef>
                <a:spcPts val="0"/>
              </a:spcBef>
              <a:spcAft>
                <a:spcPts val="0"/>
              </a:spcAft>
              <a:buClr>
                <a:srgbClr val="1E4982"/>
              </a:buClr>
              <a:buSzPts val="1100"/>
              <a:buFont typeface="Arial"/>
              <a:buNone/>
            </a:pPr>
            <a:r>
              <a:rPr lang="en-US">
                <a:solidFill>
                  <a:schemeClr val="dk1"/>
                </a:solidFill>
              </a:rPr>
              <a:t>Parlando del progetto</a:t>
            </a:r>
            <a:endParaRPr>
              <a:solidFill>
                <a:schemeClr val="dk1"/>
              </a:solidFill>
            </a:endParaRPr>
          </a:p>
          <a:p>
            <a:pPr indent="0" lvl="0" marL="0" rtl="0" algn="l">
              <a:spcBef>
                <a:spcPts val="0"/>
              </a:spcBef>
              <a:spcAft>
                <a:spcPts val="0"/>
              </a:spcAft>
              <a:buClr>
                <a:srgbClr val="1E4982"/>
              </a:buClr>
              <a:buSzPts val="1100"/>
              <a:buFont typeface="Arial"/>
              <a:buNone/>
            </a:pPr>
            <a:r>
              <a:rPr lang="en-US">
                <a:solidFill>
                  <a:schemeClr val="dk1"/>
                </a:solidFill>
              </a:rPr>
              <a:t>Mediante questo approccio a servizi, la modularità dell'applicazione slega la logica comportamentale dai componenti implementativi.</a:t>
            </a:r>
            <a:endParaRPr>
              <a:solidFill>
                <a:schemeClr val="dk1"/>
              </a:solidFill>
            </a:endParaRPr>
          </a:p>
          <a:p>
            <a:pPr indent="0" lvl="0" marL="0" rtl="0" algn="l">
              <a:spcBef>
                <a:spcPts val="0"/>
              </a:spcBef>
              <a:spcAft>
                <a:spcPts val="0"/>
              </a:spcAft>
              <a:buClr>
                <a:srgbClr val="1E4982"/>
              </a:buClr>
              <a:buSzPts val="1100"/>
              <a:buFont typeface="Arial"/>
              <a:buNone/>
            </a:pPr>
            <a:r>
              <a:t/>
            </a:r>
            <a:endParaRPr>
              <a:solidFill>
                <a:schemeClr val="dk1"/>
              </a:solidFill>
            </a:endParaRPr>
          </a:p>
          <a:p>
            <a:pPr indent="0" lvl="0" marL="0" rtl="0" algn="l">
              <a:spcBef>
                <a:spcPts val="0"/>
              </a:spcBef>
              <a:spcAft>
                <a:spcPts val="0"/>
              </a:spcAft>
              <a:buClr>
                <a:srgbClr val="1E4982"/>
              </a:buClr>
              <a:buSzPts val="1100"/>
              <a:buFont typeface="Arial"/>
              <a:buNone/>
            </a:pPr>
            <a:r>
              <a:rPr lang="en-US">
                <a:solidFill>
                  <a:schemeClr val="dk1"/>
                </a:solidFill>
              </a:rPr>
              <a:t>Server: Apache e Tomcat</a:t>
            </a:r>
            <a:endParaRPr>
              <a:solidFill>
                <a:schemeClr val="dk1"/>
              </a:solidFill>
            </a:endParaRPr>
          </a:p>
          <a:p>
            <a:pPr indent="0" lvl="0" marL="0" rtl="0" algn="l">
              <a:spcBef>
                <a:spcPts val="0"/>
              </a:spcBef>
              <a:spcAft>
                <a:spcPts val="0"/>
              </a:spcAft>
              <a:buClr>
                <a:srgbClr val="1E4982"/>
              </a:buClr>
              <a:buSzPts val="1100"/>
              <a:buFont typeface="Arial"/>
              <a:buNone/>
            </a:pPr>
            <a:r>
              <a:rPr lang="en-US">
                <a:solidFill>
                  <a:schemeClr val="dk1"/>
                </a:solidFill>
              </a:rPr>
              <a:t>Alto livello troviamo pagine web, ospitate su un qualche server apache, che fanno esclusivamente chiamate a un qualche servizio.</a:t>
            </a:r>
            <a:endParaRPr>
              <a:solidFill>
                <a:schemeClr val="dk1"/>
              </a:solidFill>
            </a:endParaRPr>
          </a:p>
          <a:p>
            <a:pPr indent="0" lvl="0" marL="0" rtl="0" algn="l">
              <a:spcBef>
                <a:spcPts val="0"/>
              </a:spcBef>
              <a:spcAft>
                <a:spcPts val="0"/>
              </a:spcAft>
              <a:buClr>
                <a:srgbClr val="1E4982"/>
              </a:buClr>
              <a:buSzPts val="1100"/>
              <a:buFont typeface="Arial"/>
              <a:buNone/>
            </a:pPr>
            <a:r>
              <a:rPr lang="en-US">
                <a:solidFill>
                  <a:schemeClr val="dk1"/>
                </a:solidFill>
              </a:rPr>
              <a:t>Senza badare come viene implementato il core del progetto, il frontend si presenta come chiamate ai metodi HTTP esposti dall'applicazione.</a:t>
            </a:r>
            <a:endParaRPr>
              <a:solidFill>
                <a:schemeClr val="dk1"/>
              </a:solidFill>
            </a:endParaRPr>
          </a:p>
          <a:p>
            <a:pPr indent="0" lvl="0" marL="0" rtl="0" algn="l">
              <a:spcBef>
                <a:spcPts val="0"/>
              </a:spcBef>
              <a:spcAft>
                <a:spcPts val="0"/>
              </a:spcAft>
              <a:buClr>
                <a:srgbClr val="1E4982"/>
              </a:buClr>
              <a:buSzPts val="1100"/>
              <a:buFont typeface="Arial"/>
              <a:buNone/>
            </a:pPr>
            <a:r>
              <a:t/>
            </a:r>
            <a:endParaRPr>
              <a:solidFill>
                <a:schemeClr val="dk1"/>
              </a:solidFill>
            </a:endParaRPr>
          </a:p>
          <a:p>
            <a:pPr indent="0" lvl="0" marL="0" rtl="0" algn="l">
              <a:spcBef>
                <a:spcPts val="0"/>
              </a:spcBef>
              <a:spcAft>
                <a:spcPts val="0"/>
              </a:spcAft>
              <a:buClr>
                <a:srgbClr val="1E4982"/>
              </a:buClr>
              <a:buSzPts val="1100"/>
              <a:buFont typeface="Arial"/>
              <a:buNone/>
            </a:pPr>
            <a:r>
              <a:rPr lang="en-US">
                <a:solidFill>
                  <a:schemeClr val="dk1"/>
                </a:solidFill>
              </a:rPr>
              <a:t>L'applicazione garantisce che i metodi esposti da un webserver tomcat, a fronte di precondizioni, garantiscano il risultato atteso.</a:t>
            </a:r>
            <a:endParaRPr>
              <a:solidFill>
                <a:schemeClr val="dk1"/>
              </a:solidFill>
            </a:endParaRPr>
          </a:p>
          <a:p>
            <a:pPr indent="0" lvl="0" marL="0" rtl="0" algn="l">
              <a:spcBef>
                <a:spcPts val="0"/>
              </a:spcBef>
              <a:spcAft>
                <a:spcPts val="0"/>
              </a:spcAft>
              <a:buClr>
                <a:srgbClr val="1E4982"/>
              </a:buClr>
              <a:buSzPts val="1100"/>
              <a:buFont typeface="Arial"/>
              <a:buNone/>
            </a:pPr>
            <a:r>
              <a:rPr lang="en-US">
                <a:solidFill>
                  <a:schemeClr val="dk1"/>
                </a:solidFill>
              </a:rPr>
              <a:t>In caso di anomalie, alcune eccezioni vengono ritornate come HTTP response.</a:t>
            </a:r>
            <a:endParaRPr>
              <a:solidFill>
                <a:schemeClr val="dk1"/>
              </a:solidFill>
            </a:endParaRPr>
          </a:p>
          <a:p>
            <a:pPr indent="0" lvl="0" marL="0" rtl="0" algn="l">
              <a:spcBef>
                <a:spcPts val="0"/>
              </a:spcBef>
              <a:spcAft>
                <a:spcPts val="0"/>
              </a:spcAft>
              <a:buClr>
                <a:srgbClr val="1E4982"/>
              </a:buClr>
              <a:buSzPts val="1100"/>
              <a:buFont typeface="Arial"/>
              <a:buNone/>
            </a:pPr>
            <a:r>
              <a:rPr lang="en-US">
                <a:solidFill>
                  <a:schemeClr val="dk1"/>
                </a:solidFill>
              </a:rPr>
              <a:t>Non tutte le eccezioni ritornano un errore verboso ed esplicativo, alcune innescano un HTTP State 500 per non demandare il troubleshooting di errori non di competenza del chiamante.</a:t>
            </a:r>
            <a:endParaRPr>
              <a:solidFill>
                <a:schemeClr val="dk1"/>
              </a:solidFill>
            </a:endParaRPr>
          </a:p>
          <a:p>
            <a:pPr indent="0" lvl="0" marL="0" rtl="0" algn="l">
              <a:spcBef>
                <a:spcPts val="0"/>
              </a:spcBef>
              <a:spcAft>
                <a:spcPts val="0"/>
              </a:spcAft>
              <a:buClr>
                <a:srgbClr val="1E4982"/>
              </a:buClr>
              <a:buSzPts val="1100"/>
              <a:buFont typeface="Arial"/>
              <a:buNone/>
            </a:pPr>
            <a:r>
              <a:t/>
            </a:r>
            <a:endParaRPr>
              <a:solidFill>
                <a:schemeClr val="dk1"/>
              </a:solidFill>
            </a:endParaRPr>
          </a:p>
          <a:p>
            <a:pPr indent="0" lvl="0" marL="0" rtl="0" algn="l">
              <a:spcBef>
                <a:spcPts val="0"/>
              </a:spcBef>
              <a:spcAft>
                <a:spcPts val="0"/>
              </a:spcAft>
              <a:buClr>
                <a:srgbClr val="1E4982"/>
              </a:buClr>
              <a:buSzPts val="1100"/>
              <a:buFont typeface="Arial"/>
              <a:buNone/>
            </a:pPr>
            <a:r>
              <a:rPr lang="en-US">
                <a:solidFill>
                  <a:schemeClr val="dk1"/>
                </a:solidFill>
              </a:rPr>
              <a:t>Abbiamo scelto di adottare questo approccio per molteplici motivi:</a:t>
            </a:r>
            <a:endParaRPr>
              <a:solidFill>
                <a:schemeClr val="dk1"/>
              </a:solidFill>
            </a:endParaRPr>
          </a:p>
          <a:p>
            <a:pPr indent="0" lvl="0" marL="0" rtl="0" algn="l">
              <a:spcBef>
                <a:spcPts val="0"/>
              </a:spcBef>
              <a:spcAft>
                <a:spcPts val="0"/>
              </a:spcAft>
              <a:buClr>
                <a:srgbClr val="1E4982"/>
              </a:buClr>
              <a:buSzPts val="1100"/>
              <a:buFont typeface="Arial"/>
              <a:buNone/>
            </a:pPr>
            <a:r>
              <a:rPr lang="en-US">
                <a:solidFill>
                  <a:schemeClr val="dk1"/>
                </a:solidFill>
              </a:rPr>
              <a:t> 1) oggigiorno è impensabile ragionare al codice in maniera monolitica</a:t>
            </a:r>
            <a:endParaRPr>
              <a:solidFill>
                <a:schemeClr val="dk1"/>
              </a:solidFill>
            </a:endParaRPr>
          </a:p>
          <a:p>
            <a:pPr indent="0" lvl="0" marL="0" rtl="0" algn="l">
              <a:spcBef>
                <a:spcPts val="0"/>
              </a:spcBef>
              <a:spcAft>
                <a:spcPts val="0"/>
              </a:spcAft>
              <a:buClr>
                <a:srgbClr val="1E4982"/>
              </a:buClr>
              <a:buSzPts val="1100"/>
              <a:buFont typeface="Arial"/>
              <a:buNone/>
            </a:pPr>
            <a:r>
              <a:rPr lang="en-US">
                <a:solidFill>
                  <a:schemeClr val="dk1"/>
                </a:solidFill>
              </a:rPr>
              <a:t> 2) rendere agile le modifiche e addirittura lo stravolgimento di intere funzionalità o l'adozione di nuove tecnologie purché rispettanti il contratto di chiamata ai metodi esposti.</a:t>
            </a:r>
            <a:endParaRPr>
              <a:solidFill>
                <a:schemeClr val="dk1"/>
              </a:solidFill>
            </a:endParaRPr>
          </a:p>
          <a:p>
            <a:pPr indent="0" lvl="0" marL="0" rtl="0" algn="l">
              <a:spcBef>
                <a:spcPts val="0"/>
              </a:spcBef>
              <a:spcAft>
                <a:spcPts val="0"/>
              </a:spcAft>
              <a:buClr>
                <a:srgbClr val="1E4982"/>
              </a:buClr>
              <a:buSzPts val="1100"/>
              <a:buFont typeface="Arial"/>
              <a:buNone/>
            </a:pPr>
            <a:r>
              <a:rPr lang="en-US">
                <a:solidFill>
                  <a:schemeClr val="dk1"/>
                </a:solidFill>
              </a:rPr>
              <a:t> 3) possibilità di demandare a team esterni lo sviluppo di porzioni di progetto (Es. il front-end potrebbe essere migliorato da un team prevalentemente front-end oriented)</a:t>
            </a:r>
            <a:endParaRPr>
              <a:solidFill>
                <a:schemeClr val="dk1"/>
              </a:solidFill>
            </a:endParaRPr>
          </a:p>
          <a:p>
            <a:pPr indent="0" lvl="0" marL="0" rtl="0" algn="l">
              <a:spcBef>
                <a:spcPts val="0"/>
              </a:spcBef>
              <a:spcAft>
                <a:spcPts val="0"/>
              </a:spcAft>
              <a:buClr>
                <a:srgbClr val="1E4982"/>
              </a:buClr>
              <a:buSzPts val="1100"/>
              <a:buFont typeface="Arial"/>
              <a:buNone/>
            </a:pPr>
            <a:r>
              <a:rPr lang="en-US">
                <a:solidFill>
                  <a:schemeClr val="dk1"/>
                </a:solidFill>
              </a:rPr>
              <a:t> 4) consentire scelte architetturali vantaggiose in termini di prestazioni, costi e sicurezza (es. si può esporre il webserver apache su cloud Azure e lasciare in locale nel data center della struttura la gestione del webserver tomcat).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t>Come già introdotto il sistema attualmente si presenta con un’architettura client-server modulare, ovvero ogni rapporto 1-N può essere esteso in modo verticalmente e verticalmente scalabile</a:t>
            </a:r>
            <a:endParaRPr/>
          </a:p>
          <a:p>
            <a:pPr indent="0" lvl="0" marL="0" rtl="0" algn="l">
              <a:spcBef>
                <a:spcPts val="0"/>
              </a:spcBef>
              <a:spcAft>
                <a:spcPts val="0"/>
              </a:spcAft>
              <a:buNone/>
            </a:pPr>
            <a:r>
              <a:rPr lang="en-US"/>
              <a:t>ovvero, si ha una scalabilità orizzontale in quanto collegando più entità hardware o software esse riescono correttamente ad approcciarsi al sistema;</a:t>
            </a:r>
            <a:endParaRPr/>
          </a:p>
          <a:p>
            <a:pPr indent="0" lvl="0" marL="0" rtl="0" algn="l">
              <a:spcBef>
                <a:spcPts val="0"/>
              </a:spcBef>
              <a:spcAft>
                <a:spcPts val="0"/>
              </a:spcAft>
              <a:buClr>
                <a:schemeClr val="dk1"/>
              </a:buClr>
              <a:buSzPts val="1100"/>
              <a:buFont typeface="Arial"/>
              <a:buNone/>
            </a:pPr>
            <a:r>
              <a:rPr lang="en-US"/>
              <a:t>per la scalabilità verticale(vertical scaling) si demanda all'infrastruttura fisica la gestione di availability zones (o altre forme di ridondanza pianificata) per garantire che l'incremento di risorse fisiche non comporti disagi a fronte del riavvio delle macchine.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La modularità consente a ogni regione di agganciarsi a un nodo superiore </a:t>
            </a:r>
            <a:r>
              <a:rPr lang="en-US">
                <a:solidFill>
                  <a:schemeClr val="dk1"/>
                </a:solidFill>
              </a:rPr>
              <a:t>se autorizzati</a:t>
            </a:r>
            <a:r>
              <a:rPr lang="en-US"/>
              <a:t>, diventando parte di un sistema più complesso.</a:t>
            </a:r>
            <a:endParaRPr/>
          </a:p>
        </p:txBody>
      </p:sp>
      <p:sp>
        <p:nvSpPr>
          <p:cNvPr id="170" name="Google Shape;170;ge347fc74fb_2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 name="Shape 11"/>
        <p:cNvGrpSpPr/>
        <p:nvPr/>
      </p:nvGrpSpPr>
      <p:grpSpPr>
        <a:xfrm>
          <a:off x="0" y="0"/>
          <a:ext cx="0" cy="0"/>
          <a:chOff x="0" y="0"/>
          <a:chExt cx="0" cy="0"/>
        </a:xfrm>
      </p:grpSpPr>
      <p:sp>
        <p:nvSpPr>
          <p:cNvPr id="12" name="Google Shape;12;p2"/>
          <p:cNvSpPr/>
          <p:nvPr>
            <p:ph idx="2" type="pic"/>
          </p:nvPr>
        </p:nvSpPr>
        <p:spPr>
          <a:xfrm>
            <a:off x="0" y="0"/>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 name="Google Shape;13;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Picture Landscape">
  <p:cSld name="4_Title and Picture Landscape">
    <p:spTree>
      <p:nvGrpSpPr>
        <p:cNvPr id="57" name="Shape 57"/>
        <p:cNvGrpSpPr/>
        <p:nvPr/>
      </p:nvGrpSpPr>
      <p:grpSpPr>
        <a:xfrm>
          <a:off x="0" y="0"/>
          <a:ext cx="0" cy="0"/>
          <a:chOff x="0" y="0"/>
          <a:chExt cx="0" cy="0"/>
        </a:xfrm>
      </p:grpSpPr>
      <p:sp>
        <p:nvSpPr>
          <p:cNvPr id="58" name="Google Shape;58;p11"/>
          <p:cNvSpPr txBox="1"/>
          <p:nvPr>
            <p:ph type="title"/>
          </p:nvPr>
        </p:nvSpPr>
        <p:spPr>
          <a:xfrm>
            <a:off x="838200" y="619760"/>
            <a:ext cx="10515600" cy="7416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4400"/>
              <a:buFont typeface="Calibri"/>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59" name="Google Shape;59;p11"/>
          <p:cNvCxnSpPr/>
          <p:nvPr/>
        </p:nvCxnSpPr>
        <p:spPr>
          <a:xfrm>
            <a:off x="5760720" y="1361440"/>
            <a:ext cx="670560" cy="0"/>
          </a:xfrm>
          <a:prstGeom prst="straightConnector1">
            <a:avLst/>
          </a:prstGeom>
          <a:noFill/>
          <a:ln cap="rnd" cmpd="sng" w="22225">
            <a:solidFill>
              <a:schemeClr val="accent1"/>
            </a:solidFill>
            <a:prstDash val="solid"/>
            <a:round/>
            <a:headEnd len="sm" w="sm" type="none"/>
            <a:tailEnd len="sm" w="sm" type="none"/>
          </a:ln>
        </p:spPr>
      </p:cxnSp>
      <p:sp>
        <p:nvSpPr>
          <p:cNvPr id="60" name="Google Shape;60;p11"/>
          <p:cNvSpPr/>
          <p:nvPr>
            <p:ph idx="2" type="pic"/>
          </p:nvPr>
        </p:nvSpPr>
        <p:spPr>
          <a:xfrm>
            <a:off x="0" y="2506398"/>
            <a:ext cx="3046420" cy="4351602"/>
          </a:xfrm>
          <a:prstGeom prst="rect">
            <a:avLst/>
          </a:prstGeom>
          <a:solidFill>
            <a:srgbClr val="F7F7F7"/>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1" name="Google Shape;61;p11"/>
          <p:cNvSpPr/>
          <p:nvPr>
            <p:ph idx="3" type="pic"/>
          </p:nvPr>
        </p:nvSpPr>
        <p:spPr>
          <a:xfrm>
            <a:off x="3131917" y="2506398"/>
            <a:ext cx="3046420" cy="1814142"/>
          </a:xfrm>
          <a:prstGeom prst="rect">
            <a:avLst/>
          </a:prstGeom>
          <a:solidFill>
            <a:srgbClr val="F7F7F7"/>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2" name="Google Shape;62;p11"/>
          <p:cNvSpPr/>
          <p:nvPr>
            <p:ph idx="4" type="pic"/>
          </p:nvPr>
        </p:nvSpPr>
        <p:spPr>
          <a:xfrm>
            <a:off x="3131917" y="4391994"/>
            <a:ext cx="3046420" cy="2466006"/>
          </a:xfrm>
          <a:prstGeom prst="rect">
            <a:avLst/>
          </a:prstGeom>
          <a:solidFill>
            <a:srgbClr val="F7F7F7"/>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 name="Google Shape;63;p11"/>
          <p:cNvSpPr/>
          <p:nvPr>
            <p:ph idx="5" type="pic"/>
          </p:nvPr>
        </p:nvSpPr>
        <p:spPr>
          <a:xfrm>
            <a:off x="6259186" y="2506397"/>
            <a:ext cx="5932814" cy="2140665"/>
          </a:xfrm>
          <a:prstGeom prst="rect">
            <a:avLst/>
          </a:prstGeom>
          <a:solidFill>
            <a:srgbClr val="F7F7F7"/>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 name="Google Shape;64;p11"/>
          <p:cNvSpPr/>
          <p:nvPr>
            <p:ph idx="6" type="pic"/>
          </p:nvPr>
        </p:nvSpPr>
        <p:spPr>
          <a:xfrm>
            <a:off x="6259186" y="4722839"/>
            <a:ext cx="2916000" cy="2135161"/>
          </a:xfrm>
          <a:prstGeom prst="rect">
            <a:avLst/>
          </a:prstGeom>
          <a:solidFill>
            <a:srgbClr val="F7F7F7"/>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 name="Google Shape;65;p11"/>
          <p:cNvSpPr/>
          <p:nvPr>
            <p:ph idx="7" type="pic"/>
          </p:nvPr>
        </p:nvSpPr>
        <p:spPr>
          <a:xfrm>
            <a:off x="9256035" y="4722839"/>
            <a:ext cx="2935965" cy="2135161"/>
          </a:xfrm>
          <a:prstGeom prst="rect">
            <a:avLst/>
          </a:prstGeom>
          <a:solidFill>
            <a:srgbClr val="F7F7F7"/>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500"/>
                                        <p:tgtEl>
                                          <p:spTgt spid="5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9"/>
                                        </p:tgtEl>
                                        <p:attrNameLst>
                                          <p:attrName>style.visibility</p:attrName>
                                        </p:attrNameLst>
                                      </p:cBhvr>
                                      <p:to>
                                        <p:strVal val="visible"/>
                                      </p:to>
                                    </p:set>
                                    <p:animEffect filter="fade" transition="in">
                                      <p:cBhvr>
                                        <p:cTn dur="500"/>
                                        <p:tgtEl>
                                          <p:spTgt spid="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5" name="Shape 15"/>
        <p:cNvGrpSpPr/>
        <p:nvPr/>
      </p:nvGrpSpPr>
      <p:grpSpPr>
        <a:xfrm>
          <a:off x="0" y="0"/>
          <a:ext cx="0" cy="0"/>
          <a:chOff x="0" y="0"/>
          <a:chExt cx="0" cy="0"/>
        </a:xfrm>
      </p:grpSpPr>
      <p:sp>
        <p:nvSpPr>
          <p:cNvPr id="16" name="Google Shape;16;p3"/>
          <p:cNvSpPr/>
          <p:nvPr>
            <p:ph idx="2" type="pic"/>
          </p:nvPr>
        </p:nvSpPr>
        <p:spPr>
          <a:xfrm>
            <a:off x="0" y="0"/>
            <a:ext cx="6299200"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7" name="Shape 17"/>
        <p:cNvGrpSpPr/>
        <p:nvPr/>
      </p:nvGrpSpPr>
      <p:grpSpPr>
        <a:xfrm>
          <a:off x="0" y="0"/>
          <a:ext cx="0" cy="0"/>
          <a:chOff x="0" y="0"/>
          <a:chExt cx="0" cy="0"/>
        </a:xfrm>
      </p:grpSpPr>
      <p:sp>
        <p:nvSpPr>
          <p:cNvPr id="18" name="Google Shape;18;p4"/>
          <p:cNvSpPr/>
          <p:nvPr>
            <p:ph idx="2" type="pic"/>
          </p:nvPr>
        </p:nvSpPr>
        <p:spPr>
          <a:xfrm>
            <a:off x="0" y="0"/>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 name="Google Shape;19;p4"/>
          <p:cNvSpPr txBox="1"/>
          <p:nvPr>
            <p:ph type="title"/>
          </p:nvPr>
        </p:nvSpPr>
        <p:spPr>
          <a:xfrm>
            <a:off x="838200" y="619760"/>
            <a:ext cx="10515600" cy="7416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4400"/>
              <a:buFont typeface="Calibri"/>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Picture Landscape">
  <p:cSld name="1_Title and Picture Landscape">
    <p:spTree>
      <p:nvGrpSpPr>
        <p:cNvPr id="20" name="Shape 20"/>
        <p:cNvGrpSpPr/>
        <p:nvPr/>
      </p:nvGrpSpPr>
      <p:grpSpPr>
        <a:xfrm>
          <a:off x="0" y="0"/>
          <a:ext cx="0" cy="0"/>
          <a:chOff x="0" y="0"/>
          <a:chExt cx="0" cy="0"/>
        </a:xfrm>
      </p:grpSpPr>
      <p:sp>
        <p:nvSpPr>
          <p:cNvPr id="21" name="Google Shape;21;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5"/>
          <p:cNvSpPr/>
          <p:nvPr>
            <p:ph idx="2" type="pic"/>
          </p:nvPr>
        </p:nvSpPr>
        <p:spPr>
          <a:xfrm>
            <a:off x="0" y="0"/>
            <a:ext cx="12192000" cy="37084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Picture Landscape">
  <p:cSld name="Title and Picture Landscape">
    <p:spTree>
      <p:nvGrpSpPr>
        <p:cNvPr id="25" name="Shape 25"/>
        <p:cNvGrpSpPr/>
        <p:nvPr/>
      </p:nvGrpSpPr>
      <p:grpSpPr>
        <a:xfrm>
          <a:off x="0" y="0"/>
          <a:ext cx="0" cy="0"/>
          <a:chOff x="0" y="0"/>
          <a:chExt cx="0" cy="0"/>
        </a:xfrm>
      </p:grpSpPr>
      <p:sp>
        <p:nvSpPr>
          <p:cNvPr id="26" name="Google Shape;2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p6"/>
          <p:cNvSpPr/>
          <p:nvPr>
            <p:ph idx="2" type="pic"/>
          </p:nvPr>
        </p:nvSpPr>
        <p:spPr>
          <a:xfrm>
            <a:off x="0" y="1794728"/>
            <a:ext cx="12192000" cy="37200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type="title"/>
          </p:nvPr>
        </p:nvSpPr>
        <p:spPr>
          <a:xfrm>
            <a:off x="838200" y="619760"/>
            <a:ext cx="10515600" cy="7416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4400"/>
              <a:buFont typeface="Calibri"/>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1" name="Google Shape;31;p6"/>
          <p:cNvCxnSpPr/>
          <p:nvPr/>
        </p:nvCxnSpPr>
        <p:spPr>
          <a:xfrm>
            <a:off x="5760720" y="1361440"/>
            <a:ext cx="670560" cy="0"/>
          </a:xfrm>
          <a:prstGeom prst="straightConnector1">
            <a:avLst/>
          </a:prstGeom>
          <a:noFill/>
          <a:ln cap="rnd" cmpd="sng" w="22225">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
                                        </p:tgtEl>
                                        <p:attrNameLst>
                                          <p:attrName>style.visibility</p:attrName>
                                        </p:attrNameLst>
                                      </p:cBhvr>
                                      <p:to>
                                        <p:strVal val="visible"/>
                                      </p:to>
                                    </p:set>
                                    <p:animEffect filter="fade" transition="in">
                                      <p:cBhvr>
                                        <p:cTn dur="500"/>
                                        <p:tgtEl>
                                          <p:spTgt spid="3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
                                        </p:tgtEl>
                                        <p:attrNameLst>
                                          <p:attrName>style.visibility</p:attrName>
                                        </p:attrNameLst>
                                      </p:cBhvr>
                                      <p:to>
                                        <p:strVal val="visible"/>
                                      </p:to>
                                    </p:set>
                                    <p:animEffect filter="fade" transition="in">
                                      <p:cBhvr>
                                        <p:cTn dur="500"/>
                                        <p:tgtEl>
                                          <p:spTgt spid="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Picture Landscape">
  <p:cSld name="2_Title and Picture Landscape">
    <p:spTree>
      <p:nvGrpSpPr>
        <p:cNvPr id="32" name="Shape 32"/>
        <p:cNvGrpSpPr/>
        <p:nvPr/>
      </p:nvGrpSpPr>
      <p:grpSpPr>
        <a:xfrm>
          <a:off x="0" y="0"/>
          <a:ext cx="0" cy="0"/>
          <a:chOff x="0" y="0"/>
          <a:chExt cx="0" cy="0"/>
        </a:xfrm>
      </p:grpSpPr>
      <p:sp>
        <p:nvSpPr>
          <p:cNvPr id="33" name="Google Shape;3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6" name="Google Shape;36;p7"/>
          <p:cNvSpPr txBox="1"/>
          <p:nvPr>
            <p:ph type="title"/>
          </p:nvPr>
        </p:nvSpPr>
        <p:spPr>
          <a:xfrm>
            <a:off x="838200" y="619760"/>
            <a:ext cx="10515600" cy="7416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4400"/>
              <a:buFont typeface="Calibri"/>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7" name="Google Shape;37;p7"/>
          <p:cNvCxnSpPr/>
          <p:nvPr/>
        </p:nvCxnSpPr>
        <p:spPr>
          <a:xfrm>
            <a:off x="5760720" y="1361440"/>
            <a:ext cx="670560" cy="0"/>
          </a:xfrm>
          <a:prstGeom prst="straightConnector1">
            <a:avLst/>
          </a:prstGeom>
          <a:noFill/>
          <a:ln cap="rnd" cmpd="sng" w="22225">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
                                        </p:tgtEl>
                                        <p:attrNameLst>
                                          <p:attrName>style.visibility</p:attrName>
                                        </p:attrNameLst>
                                      </p:cBhvr>
                                      <p:to>
                                        <p:strVal val="visible"/>
                                      </p:to>
                                    </p:set>
                                    <p:animEffect filter="fade" transition="in">
                                      <p:cBhvr>
                                        <p:cTn dur="500"/>
                                        <p:tgtEl>
                                          <p:spTgt spid="3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
                                        </p:tgtEl>
                                        <p:attrNameLst>
                                          <p:attrName>style.visibility</p:attrName>
                                        </p:attrNameLst>
                                      </p:cBhvr>
                                      <p:to>
                                        <p:strVal val="visible"/>
                                      </p:to>
                                    </p:set>
                                    <p:animEffect filter="fade" transition="in">
                                      <p:cBhvr>
                                        <p:cTn dur="500"/>
                                        <p:tgtEl>
                                          <p:spTgt spid="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icture Profile">
  <p:cSld name="Two Picture Profile">
    <p:spTree>
      <p:nvGrpSpPr>
        <p:cNvPr id="38" name="Shape 38"/>
        <p:cNvGrpSpPr/>
        <p:nvPr/>
      </p:nvGrpSpPr>
      <p:grpSpPr>
        <a:xfrm>
          <a:off x="0" y="0"/>
          <a:ext cx="0" cy="0"/>
          <a:chOff x="0" y="0"/>
          <a:chExt cx="0" cy="0"/>
        </a:xfrm>
      </p:grpSpPr>
      <p:sp>
        <p:nvSpPr>
          <p:cNvPr id="39" name="Google Shape;39;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8"/>
          <p:cNvSpPr/>
          <p:nvPr>
            <p:ph idx="2" type="pic"/>
          </p:nvPr>
        </p:nvSpPr>
        <p:spPr>
          <a:xfrm>
            <a:off x="838200" y="1818013"/>
            <a:ext cx="2036763" cy="203676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 name="Google Shape;43;p8"/>
          <p:cNvSpPr/>
          <p:nvPr>
            <p:ph idx="3" type="pic"/>
          </p:nvPr>
        </p:nvSpPr>
        <p:spPr>
          <a:xfrm>
            <a:off x="838200" y="4150844"/>
            <a:ext cx="2036763" cy="203676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type="title"/>
          </p:nvPr>
        </p:nvSpPr>
        <p:spPr>
          <a:xfrm>
            <a:off x="838200" y="619760"/>
            <a:ext cx="10515600" cy="7416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4400"/>
              <a:buFont typeface="Calibri"/>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5" name="Google Shape;45;p8"/>
          <p:cNvCxnSpPr/>
          <p:nvPr/>
        </p:nvCxnSpPr>
        <p:spPr>
          <a:xfrm>
            <a:off x="5760720" y="1361440"/>
            <a:ext cx="670560" cy="0"/>
          </a:xfrm>
          <a:prstGeom prst="straightConnector1">
            <a:avLst/>
          </a:prstGeom>
          <a:noFill/>
          <a:ln cap="rnd" cmpd="sng" w="22225">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
                                        </p:tgtEl>
                                        <p:attrNameLst>
                                          <p:attrName>style.visibility</p:attrName>
                                        </p:attrNameLst>
                                      </p:cBhvr>
                                      <p:to>
                                        <p:strVal val="visible"/>
                                      </p:to>
                                    </p:set>
                                    <p:animEffect filter="fade" transition="in">
                                      <p:cBhvr>
                                        <p:cTn dur="500"/>
                                        <p:tgtEl>
                                          <p:spTgt spid="4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5"/>
                                        </p:tgtEl>
                                        <p:attrNameLst>
                                          <p:attrName>style.visibility</p:attrName>
                                        </p:attrNameLst>
                                      </p:cBhvr>
                                      <p:to>
                                        <p:strVal val="visible"/>
                                      </p:to>
                                    </p:set>
                                    <p:animEffect filter="fade" transition="in">
                                      <p:cBhvr>
                                        <p:cTn dur="500"/>
                                        <p:tgtEl>
                                          <p:spTgt spid="45"/>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p:tgtEl>
                                          <p:spTgt spid="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p:tgtEl>
                                          <p:spTgt spid="4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Picture Landscape">
  <p:cSld name="3_Title and Picture Landscape">
    <p:spTree>
      <p:nvGrpSpPr>
        <p:cNvPr id="46" name="Shape 46"/>
        <p:cNvGrpSpPr/>
        <p:nvPr/>
      </p:nvGrpSpPr>
      <p:grpSpPr>
        <a:xfrm>
          <a:off x="0" y="0"/>
          <a:ext cx="0" cy="0"/>
          <a:chOff x="0" y="0"/>
          <a:chExt cx="0" cy="0"/>
        </a:xfrm>
      </p:grpSpPr>
      <p:sp>
        <p:nvSpPr>
          <p:cNvPr id="47" name="Google Shape;47;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8" name="Google Shape;48;p9"/>
          <p:cNvSpPr/>
          <p:nvPr>
            <p:ph idx="2" type="pic"/>
          </p:nvPr>
        </p:nvSpPr>
        <p:spPr>
          <a:xfrm>
            <a:off x="0" y="0"/>
            <a:ext cx="3046420" cy="3360809"/>
          </a:xfrm>
          <a:prstGeom prst="rect">
            <a:avLst/>
          </a:prstGeom>
          <a:solidFill>
            <a:srgbClr val="F7F7F7"/>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9"/>
          <p:cNvSpPr/>
          <p:nvPr>
            <p:ph idx="3" type="pic"/>
          </p:nvPr>
        </p:nvSpPr>
        <p:spPr>
          <a:xfrm>
            <a:off x="3185606" y="0"/>
            <a:ext cx="3046420" cy="3360809"/>
          </a:xfrm>
          <a:prstGeom prst="rect">
            <a:avLst/>
          </a:prstGeom>
          <a:solidFill>
            <a:srgbClr val="F7F7F7"/>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Google Shape;50;p9"/>
          <p:cNvSpPr/>
          <p:nvPr>
            <p:ph idx="4" type="pic"/>
          </p:nvPr>
        </p:nvSpPr>
        <p:spPr>
          <a:xfrm>
            <a:off x="0" y="3497192"/>
            <a:ext cx="3046420" cy="3360809"/>
          </a:xfrm>
          <a:prstGeom prst="rect">
            <a:avLst/>
          </a:prstGeom>
          <a:solidFill>
            <a:srgbClr val="F7F7F7"/>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 name="Google Shape;51;p9"/>
          <p:cNvSpPr/>
          <p:nvPr>
            <p:ph idx="5" type="pic"/>
          </p:nvPr>
        </p:nvSpPr>
        <p:spPr>
          <a:xfrm>
            <a:off x="3185606" y="3497192"/>
            <a:ext cx="3030525" cy="3360809"/>
          </a:xfrm>
          <a:prstGeom prst="rect">
            <a:avLst/>
          </a:prstGeom>
          <a:solidFill>
            <a:srgbClr val="F7F7F7"/>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Picture Landscape">
  <p:cSld name="5_Title and Picture Landscape">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p10"/>
          <p:cNvSpPr/>
          <p:nvPr>
            <p:ph idx="2" type="pic"/>
          </p:nvPr>
        </p:nvSpPr>
        <p:spPr>
          <a:xfrm>
            <a:off x="5843146" y="391662"/>
            <a:ext cx="6077066" cy="607467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993AC"/>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993AC"/>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993AC"/>
                </a:solidFill>
                <a:latin typeface="Calibri"/>
                <a:ea typeface="Calibri"/>
                <a:cs typeface="Calibri"/>
                <a:sym typeface="Calibri"/>
              </a:defRPr>
            </a:lvl1pPr>
            <a:lvl2pPr indent="0" lvl="1" marL="0" marR="0" rtl="0" algn="r">
              <a:spcBef>
                <a:spcPts val="0"/>
              </a:spcBef>
              <a:buNone/>
              <a:defRPr b="0" i="0" sz="1200" u="none" cap="none" strike="noStrike">
                <a:solidFill>
                  <a:srgbClr val="8993AC"/>
                </a:solidFill>
                <a:latin typeface="Calibri"/>
                <a:ea typeface="Calibri"/>
                <a:cs typeface="Calibri"/>
                <a:sym typeface="Calibri"/>
              </a:defRPr>
            </a:lvl2pPr>
            <a:lvl3pPr indent="0" lvl="2" marL="0" marR="0" rtl="0" algn="r">
              <a:spcBef>
                <a:spcPts val="0"/>
              </a:spcBef>
              <a:buNone/>
              <a:defRPr b="0" i="0" sz="1200" u="none" cap="none" strike="noStrike">
                <a:solidFill>
                  <a:srgbClr val="8993AC"/>
                </a:solidFill>
                <a:latin typeface="Calibri"/>
                <a:ea typeface="Calibri"/>
                <a:cs typeface="Calibri"/>
                <a:sym typeface="Calibri"/>
              </a:defRPr>
            </a:lvl3pPr>
            <a:lvl4pPr indent="0" lvl="3" marL="0" marR="0" rtl="0" algn="r">
              <a:spcBef>
                <a:spcPts val="0"/>
              </a:spcBef>
              <a:buNone/>
              <a:defRPr b="0" i="0" sz="1200" u="none" cap="none" strike="noStrike">
                <a:solidFill>
                  <a:srgbClr val="8993AC"/>
                </a:solidFill>
                <a:latin typeface="Calibri"/>
                <a:ea typeface="Calibri"/>
                <a:cs typeface="Calibri"/>
                <a:sym typeface="Calibri"/>
              </a:defRPr>
            </a:lvl4pPr>
            <a:lvl5pPr indent="0" lvl="4" marL="0" marR="0" rtl="0" algn="r">
              <a:spcBef>
                <a:spcPts val="0"/>
              </a:spcBef>
              <a:buNone/>
              <a:defRPr b="0" i="0" sz="1200" u="none" cap="none" strike="noStrike">
                <a:solidFill>
                  <a:srgbClr val="8993AC"/>
                </a:solidFill>
                <a:latin typeface="Calibri"/>
                <a:ea typeface="Calibri"/>
                <a:cs typeface="Calibri"/>
                <a:sym typeface="Calibri"/>
              </a:defRPr>
            </a:lvl5pPr>
            <a:lvl6pPr indent="0" lvl="5" marL="0" marR="0" rtl="0" algn="r">
              <a:spcBef>
                <a:spcPts val="0"/>
              </a:spcBef>
              <a:buNone/>
              <a:defRPr b="0" i="0" sz="1200" u="none" cap="none" strike="noStrike">
                <a:solidFill>
                  <a:srgbClr val="8993AC"/>
                </a:solidFill>
                <a:latin typeface="Calibri"/>
                <a:ea typeface="Calibri"/>
                <a:cs typeface="Calibri"/>
                <a:sym typeface="Calibri"/>
              </a:defRPr>
            </a:lvl6pPr>
            <a:lvl7pPr indent="0" lvl="6" marL="0" marR="0" rtl="0" algn="r">
              <a:spcBef>
                <a:spcPts val="0"/>
              </a:spcBef>
              <a:buNone/>
              <a:defRPr b="0" i="0" sz="1200" u="none" cap="none" strike="noStrike">
                <a:solidFill>
                  <a:srgbClr val="8993AC"/>
                </a:solidFill>
                <a:latin typeface="Calibri"/>
                <a:ea typeface="Calibri"/>
                <a:cs typeface="Calibri"/>
                <a:sym typeface="Calibri"/>
              </a:defRPr>
            </a:lvl7pPr>
            <a:lvl8pPr indent="0" lvl="7" marL="0" marR="0" rtl="0" algn="r">
              <a:spcBef>
                <a:spcPts val="0"/>
              </a:spcBef>
              <a:buNone/>
              <a:defRPr b="0" i="0" sz="1200" u="none" cap="none" strike="noStrike">
                <a:solidFill>
                  <a:srgbClr val="8993AC"/>
                </a:solidFill>
                <a:latin typeface="Calibri"/>
                <a:ea typeface="Calibri"/>
                <a:cs typeface="Calibri"/>
                <a:sym typeface="Calibri"/>
              </a:defRPr>
            </a:lvl8pPr>
            <a:lvl9pPr indent="0" lvl="8" marL="0" marR="0" rtl="0" algn="r">
              <a:spcBef>
                <a:spcPts val="0"/>
              </a:spcBef>
              <a:buNone/>
              <a:defRPr b="0" i="0" sz="1200" u="none" cap="none" strike="noStrike">
                <a:solidFill>
                  <a:srgbClr val="8993AC"/>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jp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10.png"/><Relationship Id="rId6"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1.png"/><Relationship Id="rId5" Type="http://schemas.openxmlformats.org/officeDocument/2006/relationships/image" Target="../media/image18.png"/><Relationship Id="rId6"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44.png"/><Relationship Id="rId5" Type="http://schemas.openxmlformats.org/officeDocument/2006/relationships/image" Target="../media/image41.png"/><Relationship Id="rId6"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2.png"/><Relationship Id="rId5" Type="http://schemas.openxmlformats.org/officeDocument/2006/relationships/image" Target="../media/image37.png"/><Relationship Id="rId6"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38.png"/><Relationship Id="rId5"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9.jpg"/><Relationship Id="rId4" Type="http://schemas.openxmlformats.org/officeDocument/2006/relationships/image" Target="../media/image3.png"/><Relationship Id="rId5"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 Id="rId11" Type="http://schemas.openxmlformats.org/officeDocument/2006/relationships/image" Target="../media/image7.png"/><Relationship Id="rId10" Type="http://schemas.openxmlformats.org/officeDocument/2006/relationships/hyperlink" Target="https://github.com/AccaEmme/CARE/issues" TargetMode="External"/><Relationship Id="rId9" Type="http://schemas.openxmlformats.org/officeDocument/2006/relationships/hyperlink" Target="https://github.com/AccaEmme/CARE/pulse" TargetMode="External"/><Relationship Id="rId5" Type="http://schemas.openxmlformats.org/officeDocument/2006/relationships/image" Target="../media/image6.png"/><Relationship Id="rId6" Type="http://schemas.openxmlformats.org/officeDocument/2006/relationships/hyperlink" Target="https://github.com/AccaEmme/CARE" TargetMode="External"/><Relationship Id="rId7" Type="http://schemas.openxmlformats.org/officeDocument/2006/relationships/hyperlink" Target="https://github.com/AccaEmme/CARE/wiki" TargetMode="External"/><Relationship Id="rId8" Type="http://schemas.openxmlformats.org/officeDocument/2006/relationships/hyperlink" Target="https://github.com/AccaEmme/CARE/discussion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7.jpg"/><Relationship Id="rId7" Type="http://schemas.openxmlformats.org/officeDocument/2006/relationships/image" Target="../media/image20.jpg"/><Relationship Id="rId8"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2"/>
          <p:cNvPicPr preferRelativeResize="0"/>
          <p:nvPr>
            <p:ph idx="2" type="pic"/>
          </p:nvPr>
        </p:nvPicPr>
        <p:blipFill rotWithShape="1">
          <a:blip r:embed="rId3">
            <a:alphaModFix/>
          </a:blip>
          <a:srcRect b="7769" l="0" r="0" t="7778"/>
          <a:stretch/>
        </p:blipFill>
        <p:spPr>
          <a:xfrm>
            <a:off x="0" y="0"/>
            <a:ext cx="12192000" cy="6858000"/>
          </a:xfrm>
          <a:prstGeom prst="rect">
            <a:avLst/>
          </a:prstGeom>
          <a:noFill/>
          <a:ln>
            <a:noFill/>
          </a:ln>
        </p:spPr>
      </p:pic>
      <p:sp>
        <p:nvSpPr>
          <p:cNvPr id="71" name="Google Shape;71;p12"/>
          <p:cNvSpPr/>
          <p:nvPr/>
        </p:nvSpPr>
        <p:spPr>
          <a:xfrm>
            <a:off x="0" y="0"/>
            <a:ext cx="12192000" cy="6858000"/>
          </a:xfrm>
          <a:prstGeom prst="rect">
            <a:avLst/>
          </a:prstGeom>
          <a:solidFill>
            <a:schemeClr val="accent1">
              <a:alpha val="7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2" name="Google Shape;72;p12"/>
          <p:cNvSpPr/>
          <p:nvPr/>
        </p:nvSpPr>
        <p:spPr>
          <a:xfrm>
            <a:off x="4082257" y="1392238"/>
            <a:ext cx="4027488" cy="4025900"/>
          </a:xfrm>
          <a:custGeom>
            <a:rect b="b" l="l" r="r" t="t"/>
            <a:pathLst>
              <a:path extrusionOk="0" h="1180" w="1180">
                <a:moveTo>
                  <a:pt x="1132" y="276"/>
                </a:moveTo>
                <a:cubicBezTo>
                  <a:pt x="904" y="276"/>
                  <a:pt x="904" y="276"/>
                  <a:pt x="904" y="276"/>
                </a:cubicBezTo>
                <a:cubicBezTo>
                  <a:pt x="904" y="48"/>
                  <a:pt x="904" y="48"/>
                  <a:pt x="904" y="48"/>
                </a:cubicBezTo>
                <a:cubicBezTo>
                  <a:pt x="904" y="22"/>
                  <a:pt x="882" y="0"/>
                  <a:pt x="856" y="0"/>
                </a:cubicBezTo>
                <a:cubicBezTo>
                  <a:pt x="324" y="0"/>
                  <a:pt x="324" y="0"/>
                  <a:pt x="324" y="0"/>
                </a:cubicBezTo>
                <a:cubicBezTo>
                  <a:pt x="298" y="0"/>
                  <a:pt x="276" y="22"/>
                  <a:pt x="276" y="48"/>
                </a:cubicBezTo>
                <a:cubicBezTo>
                  <a:pt x="276" y="276"/>
                  <a:pt x="276" y="276"/>
                  <a:pt x="276" y="276"/>
                </a:cubicBezTo>
                <a:cubicBezTo>
                  <a:pt x="48" y="276"/>
                  <a:pt x="48" y="276"/>
                  <a:pt x="48" y="276"/>
                </a:cubicBezTo>
                <a:cubicBezTo>
                  <a:pt x="22" y="276"/>
                  <a:pt x="0" y="298"/>
                  <a:pt x="0" y="324"/>
                </a:cubicBezTo>
                <a:cubicBezTo>
                  <a:pt x="0" y="856"/>
                  <a:pt x="0" y="856"/>
                  <a:pt x="0" y="856"/>
                </a:cubicBezTo>
                <a:cubicBezTo>
                  <a:pt x="0" y="882"/>
                  <a:pt x="22" y="904"/>
                  <a:pt x="48" y="904"/>
                </a:cubicBezTo>
                <a:cubicBezTo>
                  <a:pt x="276" y="904"/>
                  <a:pt x="276" y="904"/>
                  <a:pt x="276" y="904"/>
                </a:cubicBezTo>
                <a:cubicBezTo>
                  <a:pt x="276" y="1132"/>
                  <a:pt x="276" y="1132"/>
                  <a:pt x="276" y="1132"/>
                </a:cubicBezTo>
                <a:cubicBezTo>
                  <a:pt x="276" y="1158"/>
                  <a:pt x="298" y="1180"/>
                  <a:pt x="324" y="1180"/>
                </a:cubicBezTo>
                <a:cubicBezTo>
                  <a:pt x="856" y="1180"/>
                  <a:pt x="856" y="1180"/>
                  <a:pt x="856" y="1180"/>
                </a:cubicBezTo>
                <a:cubicBezTo>
                  <a:pt x="882" y="1180"/>
                  <a:pt x="904" y="1158"/>
                  <a:pt x="904" y="1132"/>
                </a:cubicBezTo>
                <a:cubicBezTo>
                  <a:pt x="904" y="904"/>
                  <a:pt x="904" y="904"/>
                  <a:pt x="904" y="904"/>
                </a:cubicBezTo>
                <a:cubicBezTo>
                  <a:pt x="1132" y="904"/>
                  <a:pt x="1132" y="904"/>
                  <a:pt x="1132" y="904"/>
                </a:cubicBezTo>
                <a:cubicBezTo>
                  <a:pt x="1158" y="904"/>
                  <a:pt x="1180" y="882"/>
                  <a:pt x="1180" y="856"/>
                </a:cubicBezTo>
                <a:cubicBezTo>
                  <a:pt x="1180" y="324"/>
                  <a:pt x="1180" y="324"/>
                  <a:pt x="1180" y="324"/>
                </a:cubicBezTo>
                <a:cubicBezTo>
                  <a:pt x="1180" y="298"/>
                  <a:pt x="1158" y="276"/>
                  <a:pt x="1132" y="276"/>
                </a:cubicBezTo>
                <a:close/>
              </a:path>
            </a:pathLst>
          </a:custGeom>
          <a:solidFill>
            <a:schemeClr val="accent2">
              <a:alpha val="8471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 name="Google Shape;73;p12"/>
          <p:cNvSpPr txBox="1"/>
          <p:nvPr>
            <p:ph idx="1" type="subTitle"/>
          </p:nvPr>
        </p:nvSpPr>
        <p:spPr>
          <a:xfrm>
            <a:off x="3046071" y="3929164"/>
            <a:ext cx="6099900" cy="512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2"/>
              </a:buClr>
              <a:buSzPts val="2000"/>
              <a:buNone/>
            </a:pPr>
            <a:r>
              <a:rPr b="1" lang="en-US" sz="2000">
                <a:solidFill>
                  <a:schemeClr val="lt2"/>
                </a:solidFill>
              </a:rPr>
              <a:t>C</a:t>
            </a:r>
            <a:r>
              <a:rPr lang="en-US" sz="2000">
                <a:solidFill>
                  <a:schemeClr val="lt2"/>
                </a:solidFill>
              </a:rPr>
              <a:t>entro </a:t>
            </a:r>
            <a:r>
              <a:rPr b="1" lang="en-US" sz="2000">
                <a:solidFill>
                  <a:schemeClr val="lt2"/>
                </a:solidFill>
              </a:rPr>
              <a:t>A</a:t>
            </a:r>
            <a:r>
              <a:rPr lang="en-US" sz="2000">
                <a:solidFill>
                  <a:schemeClr val="lt2"/>
                </a:solidFill>
              </a:rPr>
              <a:t>ccoglienza </a:t>
            </a:r>
            <a:r>
              <a:rPr b="1" lang="en-US" sz="2000">
                <a:solidFill>
                  <a:schemeClr val="lt2"/>
                </a:solidFill>
              </a:rPr>
              <a:t>R</a:t>
            </a:r>
            <a:r>
              <a:rPr lang="en-US" sz="2000">
                <a:solidFill>
                  <a:schemeClr val="lt2"/>
                </a:solidFill>
              </a:rPr>
              <a:t>egionale </a:t>
            </a:r>
            <a:r>
              <a:rPr b="1" lang="en-US" sz="2000">
                <a:solidFill>
                  <a:schemeClr val="lt2"/>
                </a:solidFill>
              </a:rPr>
              <a:t>E</a:t>
            </a:r>
            <a:r>
              <a:rPr lang="en-US" sz="2000">
                <a:solidFill>
                  <a:schemeClr val="lt2"/>
                </a:solidFill>
              </a:rPr>
              <a:t>matica</a:t>
            </a:r>
            <a:endParaRPr sz="2000">
              <a:solidFill>
                <a:schemeClr val="lt2"/>
              </a:solidFill>
            </a:endParaRPr>
          </a:p>
        </p:txBody>
      </p:sp>
      <p:sp>
        <p:nvSpPr>
          <p:cNvPr id="74" name="Google Shape;74;p12"/>
          <p:cNvSpPr txBox="1"/>
          <p:nvPr>
            <p:ph type="ctrTitle"/>
          </p:nvPr>
        </p:nvSpPr>
        <p:spPr>
          <a:xfrm>
            <a:off x="3046071" y="2581277"/>
            <a:ext cx="6099900" cy="1347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2"/>
              </a:buClr>
              <a:buSzPts val="5400"/>
              <a:buFont typeface="Calibri"/>
              <a:buNone/>
            </a:pPr>
            <a:r>
              <a:rPr lang="en-US" sz="5400">
                <a:solidFill>
                  <a:schemeClr val="lt2"/>
                </a:solidFill>
              </a:rPr>
              <a:t>C.A.R.E</a:t>
            </a:r>
            <a:endParaRPr/>
          </a:p>
        </p:txBody>
      </p:sp>
      <p:pic>
        <p:nvPicPr>
          <p:cNvPr id="75" name="Google Shape;75;p12"/>
          <p:cNvPicPr preferRelativeResize="0"/>
          <p:nvPr/>
        </p:nvPicPr>
        <p:blipFill>
          <a:blip r:embed="rId4">
            <a:alphaModFix/>
          </a:blip>
          <a:stretch>
            <a:fillRect/>
          </a:stretch>
        </p:blipFill>
        <p:spPr>
          <a:xfrm>
            <a:off x="5643849" y="1392249"/>
            <a:ext cx="1051249" cy="17418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500"/>
                                        <p:tgtEl>
                                          <p:spTgt spid="71"/>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500"/>
                                        <p:tgtEl>
                                          <p:spTgt spid="72"/>
                                        </p:tgtEl>
                                        <p:attrNameLst>
                                          <p:attrName>ppt_w</p:attrName>
                                        </p:attrNameLst>
                                      </p:cBhvr>
                                      <p:tavLst>
                                        <p:tav fmla="" tm="0">
                                          <p:val>
                                            <p:strVal val="0"/>
                                          </p:val>
                                        </p:tav>
                                        <p:tav fmla="" tm="100000">
                                          <p:val>
                                            <p:strVal val="#ppt_w"/>
                                          </p:val>
                                        </p:tav>
                                      </p:tavLst>
                                    </p:anim>
                                    <p:anim calcmode="lin" valueType="num">
                                      <p:cBhvr additive="base">
                                        <p:cTn dur="500"/>
                                        <p:tgtEl>
                                          <p:spTgt spid="72"/>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500"/>
                                        <p:tgtEl>
                                          <p:spTgt spid="7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3">
                                            <p:txEl>
                                              <p:pRg end="0" st="0"/>
                                            </p:txEl>
                                          </p:spTgt>
                                        </p:tgtEl>
                                        <p:attrNameLst>
                                          <p:attrName>style.visibility</p:attrName>
                                        </p:attrNameLst>
                                      </p:cBhvr>
                                      <p:to>
                                        <p:strVal val="visible"/>
                                      </p:to>
                                    </p:set>
                                    <p:animEffect filter="fade" transition="in">
                                      <p:cBhvr>
                                        <p:cTn dur="500"/>
                                        <p:tgtEl>
                                          <p:spTgt spid="7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nvSpPr>
        <p:spPr>
          <a:xfrm>
            <a:off x="1170825" y="1849625"/>
            <a:ext cx="10478700" cy="4925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The bloodbag serial is an univoque protocol syntactically validated via RegExp (i.g. IT-NA206000-Apos-20210416-0001 )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The serial can’t be set by users, set only by the system.</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Only administrator can create users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“1900-01-01”(timestamp </a:t>
            </a:r>
            <a:r>
              <a:rPr lang="en-US" sz="1050">
                <a:solidFill>
                  <a:srgbClr val="161E2E"/>
                </a:solidFill>
                <a:highlight>
                  <a:srgbClr val="F9FAFB"/>
                </a:highlight>
                <a:latin typeface="Roboto"/>
                <a:ea typeface="Roboto"/>
                <a:cs typeface="Roboto"/>
                <a:sym typeface="Roboto"/>
              </a:rPr>
              <a:t>-2208996000 </a:t>
            </a:r>
            <a:r>
              <a:rPr lang="en-US">
                <a:latin typeface="Calibri"/>
                <a:ea typeface="Calibri"/>
                <a:cs typeface="Calibri"/>
                <a:sym typeface="Calibri"/>
              </a:rPr>
              <a:t>)</a:t>
            </a:r>
            <a:r>
              <a:rPr lang="en-US" sz="1050">
                <a:solidFill>
                  <a:srgbClr val="161E2E"/>
                </a:solidFill>
                <a:highlight>
                  <a:srgbClr val="F9FAFB"/>
                </a:highlight>
                <a:latin typeface="Roboto"/>
                <a:ea typeface="Roboto"/>
                <a:cs typeface="Roboto"/>
                <a:sym typeface="Roboto"/>
              </a:rPr>
              <a:t> </a:t>
            </a:r>
            <a:r>
              <a:rPr lang="en-US">
                <a:latin typeface="Calibri"/>
                <a:ea typeface="Calibri"/>
                <a:cs typeface="Calibri"/>
                <a:sym typeface="Calibri"/>
              </a:rPr>
              <a:t> as null date</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Password complexity RegExp: "(?=.*[a-z])(?=.*[A-Z])(?=.*[0-9])(?=.*[^A-Za-z0-9])(?=.{8,})";  </a:t>
            </a:r>
            <a:endParaRPr>
              <a:latin typeface="Calibri"/>
              <a:ea typeface="Calibri"/>
              <a:cs typeface="Calibri"/>
              <a:sym typeface="Calibri"/>
            </a:endParaRPr>
          </a:p>
          <a:p>
            <a:pPr indent="0" lvl="0" marL="914400" rtl="0" algn="l">
              <a:spcBef>
                <a:spcPts val="0"/>
              </a:spcBef>
              <a:spcAft>
                <a:spcPts val="0"/>
              </a:spcAft>
              <a:buNone/>
            </a:pPr>
            <a:r>
              <a:rPr lang="en-US">
                <a:latin typeface="Calibri"/>
                <a:ea typeface="Calibri"/>
                <a:cs typeface="Calibri"/>
                <a:sym typeface="Calibri"/>
              </a:rPr>
              <a:t>Regex explaination of password secure requirements:</a:t>
            </a:r>
            <a:endParaRPr>
              <a:latin typeface="Calibri"/>
              <a:ea typeface="Calibri"/>
              <a:cs typeface="Calibri"/>
              <a:sym typeface="Calibri"/>
            </a:endParaRPr>
          </a:p>
          <a:p>
            <a:pPr indent="0" lvl="0" marL="914400" rtl="0" algn="l">
              <a:spcBef>
                <a:spcPts val="0"/>
              </a:spcBef>
              <a:spcAft>
                <a:spcPts val="0"/>
              </a:spcAft>
              <a:buNone/>
            </a:pPr>
            <a:r>
              <a:rPr lang="en-US">
                <a:latin typeface="Calibri"/>
                <a:ea typeface="Calibri"/>
                <a:cs typeface="Calibri"/>
                <a:sym typeface="Calibri"/>
              </a:rPr>
              <a:t>	 * Password must contain at least one digit [0-9].</a:t>
            </a:r>
            <a:endParaRPr>
              <a:latin typeface="Calibri"/>
              <a:ea typeface="Calibri"/>
              <a:cs typeface="Calibri"/>
              <a:sym typeface="Calibri"/>
            </a:endParaRPr>
          </a:p>
          <a:p>
            <a:pPr indent="0" lvl="0" marL="914400" rtl="0" algn="l">
              <a:spcBef>
                <a:spcPts val="0"/>
              </a:spcBef>
              <a:spcAft>
                <a:spcPts val="0"/>
              </a:spcAft>
              <a:buNone/>
            </a:pPr>
            <a:r>
              <a:rPr lang="en-US">
                <a:latin typeface="Calibri"/>
                <a:ea typeface="Calibri"/>
                <a:cs typeface="Calibri"/>
                <a:sym typeface="Calibri"/>
              </a:rPr>
              <a:t>	 * Password must contain at least one lowercase Latin character [a-z].</a:t>
            </a:r>
            <a:endParaRPr>
              <a:latin typeface="Calibri"/>
              <a:ea typeface="Calibri"/>
              <a:cs typeface="Calibri"/>
              <a:sym typeface="Calibri"/>
            </a:endParaRPr>
          </a:p>
          <a:p>
            <a:pPr indent="0" lvl="0" marL="914400" rtl="0" algn="l">
              <a:spcBef>
                <a:spcPts val="0"/>
              </a:spcBef>
              <a:spcAft>
                <a:spcPts val="0"/>
              </a:spcAft>
              <a:buNone/>
            </a:pPr>
            <a:r>
              <a:rPr lang="en-US">
                <a:latin typeface="Calibri"/>
                <a:ea typeface="Calibri"/>
                <a:cs typeface="Calibri"/>
                <a:sym typeface="Calibri"/>
              </a:rPr>
              <a:t>	 * Password must contain at least one uppercase Latin character [A-Z].</a:t>
            </a:r>
            <a:endParaRPr>
              <a:latin typeface="Calibri"/>
              <a:ea typeface="Calibri"/>
              <a:cs typeface="Calibri"/>
              <a:sym typeface="Calibri"/>
            </a:endParaRPr>
          </a:p>
          <a:p>
            <a:pPr indent="0" lvl="0" marL="914400" rtl="0" algn="l">
              <a:spcBef>
                <a:spcPts val="0"/>
              </a:spcBef>
              <a:spcAft>
                <a:spcPts val="0"/>
              </a:spcAft>
              <a:buNone/>
            </a:pPr>
            <a:r>
              <a:rPr lang="en-US">
                <a:latin typeface="Calibri"/>
                <a:ea typeface="Calibri"/>
                <a:cs typeface="Calibri"/>
                <a:sym typeface="Calibri"/>
              </a:rPr>
              <a:t>	 * Password must contain at least one special character like ! @ # &amp; ( ).</a:t>
            </a:r>
            <a:endParaRPr>
              <a:latin typeface="Calibri"/>
              <a:ea typeface="Calibri"/>
              <a:cs typeface="Calibri"/>
              <a:sym typeface="Calibri"/>
            </a:endParaRPr>
          </a:p>
          <a:p>
            <a:pPr indent="0" lvl="0" marL="914400" rtl="0" algn="l">
              <a:spcBef>
                <a:spcPts val="0"/>
              </a:spcBef>
              <a:spcAft>
                <a:spcPts val="0"/>
              </a:spcAft>
              <a:buNone/>
            </a:pPr>
            <a:r>
              <a:rPr lang="en-US">
                <a:latin typeface="Calibri"/>
                <a:ea typeface="Calibri"/>
                <a:cs typeface="Calibri"/>
                <a:sym typeface="Calibri"/>
              </a:rPr>
              <a:t>	 * Password must contain a length of at least 8 characters and a maximum of 20 characters.</a:t>
            </a:r>
            <a:endParaRPr>
              <a:latin typeface="Calibri"/>
              <a:ea typeface="Calibri"/>
              <a:cs typeface="Calibri"/>
              <a:sym typeface="Calibri"/>
            </a:endParaRPr>
          </a:p>
          <a:p>
            <a:pPr indent="0" lvl="0" marL="914400" rtl="0" algn="l">
              <a:spcBef>
                <a:spcPts val="0"/>
              </a:spcBef>
              <a:spcAft>
                <a:spcPts val="0"/>
              </a:spcAft>
              <a:buNone/>
            </a:pPr>
            <a:r>
              <a:rPr lang="en-US">
                <a:latin typeface="Calibri"/>
                <a:ea typeface="Calibri"/>
                <a:cs typeface="Calibri"/>
                <a:sym typeface="Calibri"/>
              </a:rPr>
              <a:t>	  	^                                   # start of line</a:t>
            </a:r>
            <a:endParaRPr>
              <a:latin typeface="Calibri"/>
              <a:ea typeface="Calibri"/>
              <a:cs typeface="Calibri"/>
              <a:sym typeface="Calibri"/>
            </a:endParaRPr>
          </a:p>
          <a:p>
            <a:pPr indent="0" lvl="0" marL="914400" rtl="0" algn="l">
              <a:spcBef>
                <a:spcPts val="0"/>
              </a:spcBef>
              <a:spcAft>
                <a:spcPts val="0"/>
              </a:spcAft>
              <a:buNone/>
            </a:pPr>
            <a:r>
              <a:rPr lang="en-US">
                <a:latin typeface="Calibri"/>
                <a:ea typeface="Calibri"/>
                <a:cs typeface="Calibri"/>
                <a:sym typeface="Calibri"/>
              </a:rPr>
              <a:t>			(?=.*[0-9])                       # positive lookahead, digit [0-9]</a:t>
            </a:r>
            <a:endParaRPr>
              <a:latin typeface="Calibri"/>
              <a:ea typeface="Calibri"/>
              <a:cs typeface="Calibri"/>
              <a:sym typeface="Calibri"/>
            </a:endParaRPr>
          </a:p>
          <a:p>
            <a:pPr indent="0" lvl="0" marL="914400" rtl="0" algn="l">
              <a:spcBef>
                <a:spcPts val="0"/>
              </a:spcBef>
              <a:spcAft>
                <a:spcPts val="0"/>
              </a:spcAft>
              <a:buNone/>
            </a:pPr>
            <a:r>
              <a:rPr lang="en-US">
                <a:latin typeface="Calibri"/>
                <a:ea typeface="Calibri"/>
                <a:cs typeface="Calibri"/>
                <a:sym typeface="Calibri"/>
              </a:rPr>
              <a:t>			(?=.*[a-z])                       # positive lookahead, one lowercase character [a-z]</a:t>
            </a:r>
            <a:endParaRPr>
              <a:latin typeface="Calibri"/>
              <a:ea typeface="Calibri"/>
              <a:cs typeface="Calibri"/>
              <a:sym typeface="Calibri"/>
            </a:endParaRPr>
          </a:p>
          <a:p>
            <a:pPr indent="0" lvl="0" marL="914400" rtl="0" algn="l">
              <a:spcBef>
                <a:spcPts val="0"/>
              </a:spcBef>
              <a:spcAft>
                <a:spcPts val="0"/>
              </a:spcAft>
              <a:buNone/>
            </a:pPr>
            <a:r>
              <a:rPr lang="en-US">
                <a:latin typeface="Calibri"/>
                <a:ea typeface="Calibri"/>
                <a:cs typeface="Calibri"/>
                <a:sym typeface="Calibri"/>
              </a:rPr>
              <a:t>			(?=.*[A-Z])                       # positive lookahead, one uppercase character [A-Z]</a:t>
            </a:r>
            <a:endParaRPr>
              <a:latin typeface="Calibri"/>
              <a:ea typeface="Calibri"/>
              <a:cs typeface="Calibri"/>
              <a:sym typeface="Calibri"/>
            </a:endParaRPr>
          </a:p>
          <a:p>
            <a:pPr indent="0" lvl="0" marL="914400" rtl="0" algn="l">
              <a:spcBef>
                <a:spcPts val="0"/>
              </a:spcBef>
              <a:spcAft>
                <a:spcPts val="0"/>
              </a:spcAft>
              <a:buNone/>
            </a:pPr>
            <a:r>
              <a:rPr lang="en-US">
                <a:latin typeface="Calibri"/>
                <a:ea typeface="Calibri"/>
                <a:cs typeface="Calibri"/>
                <a:sym typeface="Calibri"/>
              </a:rPr>
              <a:t>			(?=.*[!@#&amp;()–[{}]:;',?/*~$^+=&lt;&gt;]) # positive lookahead, one of the special character in this [..]</a:t>
            </a:r>
            <a:endParaRPr>
              <a:latin typeface="Calibri"/>
              <a:ea typeface="Calibri"/>
              <a:cs typeface="Calibri"/>
              <a:sym typeface="Calibri"/>
            </a:endParaRPr>
          </a:p>
          <a:p>
            <a:pPr indent="0" lvl="0" marL="914400" rtl="0" algn="l">
              <a:spcBef>
                <a:spcPts val="0"/>
              </a:spcBef>
              <a:spcAft>
                <a:spcPts val="0"/>
              </a:spcAft>
              <a:buNone/>
            </a:pPr>
            <a:r>
              <a:rPr lang="en-US">
                <a:latin typeface="Calibri"/>
                <a:ea typeface="Calibri"/>
                <a:cs typeface="Calibri"/>
                <a:sym typeface="Calibri"/>
              </a:rPr>
              <a:t>			.                                 # matches anything</a:t>
            </a:r>
            <a:endParaRPr>
              <a:latin typeface="Calibri"/>
              <a:ea typeface="Calibri"/>
              <a:cs typeface="Calibri"/>
              <a:sym typeface="Calibri"/>
            </a:endParaRPr>
          </a:p>
          <a:p>
            <a:pPr indent="0" lvl="0" marL="914400" rtl="0" algn="l">
              <a:spcBef>
                <a:spcPts val="0"/>
              </a:spcBef>
              <a:spcAft>
                <a:spcPts val="0"/>
              </a:spcAft>
              <a:buNone/>
            </a:pPr>
            <a:r>
              <a:rPr lang="en-US">
                <a:latin typeface="Calibri"/>
                <a:ea typeface="Calibri"/>
                <a:cs typeface="Calibri"/>
                <a:sym typeface="Calibri"/>
              </a:rPr>
              <a:t>			{8,20}                            # length at least 8 characters and maximum of 20 characters</a:t>
            </a:r>
            <a:endParaRPr>
              <a:latin typeface="Calibri"/>
              <a:ea typeface="Calibri"/>
              <a:cs typeface="Calibri"/>
              <a:sym typeface="Calibri"/>
            </a:endParaRPr>
          </a:p>
          <a:p>
            <a:pPr indent="0" lvl="0" marL="914400" rtl="0" algn="l">
              <a:spcBef>
                <a:spcPts val="0"/>
              </a:spcBef>
              <a:spcAft>
                <a:spcPts val="0"/>
              </a:spcAft>
              <a:buNone/>
            </a:pPr>
            <a:r>
              <a:rPr lang="en-US">
                <a:latin typeface="Calibri"/>
                <a:ea typeface="Calibri"/>
                <a:cs typeface="Calibri"/>
                <a:sym typeface="Calibri"/>
              </a:rPr>
              <a:t>		$                                   # end of line</a:t>
            </a:r>
            <a:endParaRPr>
              <a:latin typeface="Calibri"/>
              <a:ea typeface="Calibri"/>
              <a:cs typeface="Calibri"/>
              <a:sym typeface="Calibri"/>
            </a:endParaRPr>
          </a:p>
          <a:p>
            <a:pPr indent="0" lvl="0" marL="91440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182" name="Google Shape;182;p21"/>
          <p:cNvSpPr/>
          <p:nvPr/>
        </p:nvSpPr>
        <p:spPr>
          <a:xfrm>
            <a:off x="3540403" y="382000"/>
            <a:ext cx="5551200" cy="800700"/>
          </a:xfrm>
          <a:prstGeom prst="roundRect">
            <a:avLst>
              <a:gd fmla="val 8782" name="adj"/>
            </a:avLst>
          </a:prstGeom>
          <a:solidFill>
            <a:srgbClr val="518B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 name="Google Shape;183;p21"/>
          <p:cNvSpPr/>
          <p:nvPr/>
        </p:nvSpPr>
        <p:spPr>
          <a:xfrm>
            <a:off x="3100394" y="381726"/>
            <a:ext cx="801571" cy="801255"/>
          </a:xfrm>
          <a:custGeom>
            <a:rect b="b" l="l" r="r" t="t"/>
            <a:pathLst>
              <a:path extrusionOk="0" h="1180" w="1180">
                <a:moveTo>
                  <a:pt x="1132" y="276"/>
                </a:moveTo>
                <a:cubicBezTo>
                  <a:pt x="904" y="276"/>
                  <a:pt x="904" y="276"/>
                  <a:pt x="904" y="276"/>
                </a:cubicBezTo>
                <a:cubicBezTo>
                  <a:pt x="904" y="48"/>
                  <a:pt x="904" y="48"/>
                  <a:pt x="904" y="48"/>
                </a:cubicBezTo>
                <a:cubicBezTo>
                  <a:pt x="904" y="22"/>
                  <a:pt x="882" y="0"/>
                  <a:pt x="856" y="0"/>
                </a:cubicBezTo>
                <a:cubicBezTo>
                  <a:pt x="324" y="0"/>
                  <a:pt x="324" y="0"/>
                  <a:pt x="324" y="0"/>
                </a:cubicBezTo>
                <a:cubicBezTo>
                  <a:pt x="298" y="0"/>
                  <a:pt x="276" y="22"/>
                  <a:pt x="276" y="48"/>
                </a:cubicBezTo>
                <a:cubicBezTo>
                  <a:pt x="276" y="276"/>
                  <a:pt x="276" y="276"/>
                  <a:pt x="276" y="276"/>
                </a:cubicBezTo>
                <a:cubicBezTo>
                  <a:pt x="48" y="276"/>
                  <a:pt x="48" y="276"/>
                  <a:pt x="48" y="276"/>
                </a:cubicBezTo>
                <a:cubicBezTo>
                  <a:pt x="22" y="276"/>
                  <a:pt x="0" y="298"/>
                  <a:pt x="0" y="324"/>
                </a:cubicBezTo>
                <a:cubicBezTo>
                  <a:pt x="0" y="856"/>
                  <a:pt x="0" y="856"/>
                  <a:pt x="0" y="856"/>
                </a:cubicBezTo>
                <a:cubicBezTo>
                  <a:pt x="0" y="882"/>
                  <a:pt x="22" y="904"/>
                  <a:pt x="48" y="904"/>
                </a:cubicBezTo>
                <a:cubicBezTo>
                  <a:pt x="276" y="904"/>
                  <a:pt x="276" y="904"/>
                  <a:pt x="276" y="904"/>
                </a:cubicBezTo>
                <a:cubicBezTo>
                  <a:pt x="276" y="1132"/>
                  <a:pt x="276" y="1132"/>
                  <a:pt x="276" y="1132"/>
                </a:cubicBezTo>
                <a:cubicBezTo>
                  <a:pt x="276" y="1158"/>
                  <a:pt x="298" y="1180"/>
                  <a:pt x="324" y="1180"/>
                </a:cubicBezTo>
                <a:cubicBezTo>
                  <a:pt x="856" y="1180"/>
                  <a:pt x="856" y="1180"/>
                  <a:pt x="856" y="1180"/>
                </a:cubicBezTo>
                <a:cubicBezTo>
                  <a:pt x="882" y="1180"/>
                  <a:pt x="904" y="1158"/>
                  <a:pt x="904" y="1132"/>
                </a:cubicBezTo>
                <a:cubicBezTo>
                  <a:pt x="904" y="904"/>
                  <a:pt x="904" y="904"/>
                  <a:pt x="904" y="904"/>
                </a:cubicBezTo>
                <a:cubicBezTo>
                  <a:pt x="1132" y="904"/>
                  <a:pt x="1132" y="904"/>
                  <a:pt x="1132" y="904"/>
                </a:cubicBezTo>
                <a:cubicBezTo>
                  <a:pt x="1158" y="904"/>
                  <a:pt x="1180" y="882"/>
                  <a:pt x="1180" y="856"/>
                </a:cubicBezTo>
                <a:cubicBezTo>
                  <a:pt x="1180" y="324"/>
                  <a:pt x="1180" y="324"/>
                  <a:pt x="1180" y="324"/>
                </a:cubicBezTo>
                <a:cubicBezTo>
                  <a:pt x="1180" y="298"/>
                  <a:pt x="1158" y="276"/>
                  <a:pt x="1132" y="27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21"/>
          <p:cNvSpPr txBox="1"/>
          <p:nvPr/>
        </p:nvSpPr>
        <p:spPr>
          <a:xfrm>
            <a:off x="4134125" y="488925"/>
            <a:ext cx="44142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lt2"/>
                </a:solidFill>
                <a:latin typeface="Calibri"/>
                <a:ea typeface="Calibri"/>
                <a:cs typeface="Calibri"/>
                <a:sym typeface="Calibri"/>
              </a:rPr>
              <a:t>Constraints &amp; Definitions</a:t>
            </a:r>
            <a:endParaRPr/>
          </a:p>
        </p:txBody>
      </p:sp>
      <p:pic>
        <p:nvPicPr>
          <p:cNvPr id="185" name="Google Shape;185;p21"/>
          <p:cNvPicPr preferRelativeResize="0"/>
          <p:nvPr/>
        </p:nvPicPr>
        <p:blipFill>
          <a:blip r:embed="rId3">
            <a:alphaModFix/>
          </a:blip>
          <a:stretch>
            <a:fillRect/>
          </a:stretch>
        </p:blipFill>
        <p:spPr>
          <a:xfrm>
            <a:off x="10959756" y="6188050"/>
            <a:ext cx="1232243" cy="6699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2"/>
          <p:cNvPicPr preferRelativeResize="0"/>
          <p:nvPr/>
        </p:nvPicPr>
        <p:blipFill>
          <a:blip r:embed="rId3">
            <a:alphaModFix/>
          </a:blip>
          <a:stretch>
            <a:fillRect/>
          </a:stretch>
        </p:blipFill>
        <p:spPr>
          <a:xfrm>
            <a:off x="11008756" y="6188050"/>
            <a:ext cx="1232243" cy="669950"/>
          </a:xfrm>
          <a:prstGeom prst="rect">
            <a:avLst/>
          </a:prstGeom>
          <a:noFill/>
          <a:ln>
            <a:noFill/>
          </a:ln>
        </p:spPr>
      </p:pic>
      <p:sp>
        <p:nvSpPr>
          <p:cNvPr id="191" name="Google Shape;191;p22"/>
          <p:cNvSpPr/>
          <p:nvPr/>
        </p:nvSpPr>
        <p:spPr>
          <a:xfrm>
            <a:off x="1823258" y="88074"/>
            <a:ext cx="9091800" cy="800700"/>
          </a:xfrm>
          <a:prstGeom prst="roundRect">
            <a:avLst>
              <a:gd fmla="val 8782" name="adj"/>
            </a:avLst>
          </a:prstGeom>
          <a:solidFill>
            <a:srgbClr val="518B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p22"/>
          <p:cNvSpPr/>
          <p:nvPr/>
        </p:nvSpPr>
        <p:spPr>
          <a:xfrm>
            <a:off x="1276938" y="87800"/>
            <a:ext cx="995247" cy="801250"/>
          </a:xfrm>
          <a:custGeom>
            <a:rect b="b" l="l" r="r" t="t"/>
            <a:pathLst>
              <a:path extrusionOk="0" h="1180" w="1180">
                <a:moveTo>
                  <a:pt x="1132" y="276"/>
                </a:moveTo>
                <a:cubicBezTo>
                  <a:pt x="904" y="276"/>
                  <a:pt x="904" y="276"/>
                  <a:pt x="904" y="276"/>
                </a:cubicBezTo>
                <a:cubicBezTo>
                  <a:pt x="904" y="48"/>
                  <a:pt x="904" y="48"/>
                  <a:pt x="904" y="48"/>
                </a:cubicBezTo>
                <a:cubicBezTo>
                  <a:pt x="904" y="22"/>
                  <a:pt x="882" y="0"/>
                  <a:pt x="856" y="0"/>
                </a:cubicBezTo>
                <a:cubicBezTo>
                  <a:pt x="324" y="0"/>
                  <a:pt x="324" y="0"/>
                  <a:pt x="324" y="0"/>
                </a:cubicBezTo>
                <a:cubicBezTo>
                  <a:pt x="298" y="0"/>
                  <a:pt x="276" y="22"/>
                  <a:pt x="276" y="48"/>
                </a:cubicBezTo>
                <a:cubicBezTo>
                  <a:pt x="276" y="276"/>
                  <a:pt x="276" y="276"/>
                  <a:pt x="276" y="276"/>
                </a:cubicBezTo>
                <a:cubicBezTo>
                  <a:pt x="48" y="276"/>
                  <a:pt x="48" y="276"/>
                  <a:pt x="48" y="276"/>
                </a:cubicBezTo>
                <a:cubicBezTo>
                  <a:pt x="22" y="276"/>
                  <a:pt x="0" y="298"/>
                  <a:pt x="0" y="324"/>
                </a:cubicBezTo>
                <a:cubicBezTo>
                  <a:pt x="0" y="856"/>
                  <a:pt x="0" y="856"/>
                  <a:pt x="0" y="856"/>
                </a:cubicBezTo>
                <a:cubicBezTo>
                  <a:pt x="0" y="882"/>
                  <a:pt x="22" y="904"/>
                  <a:pt x="48" y="904"/>
                </a:cubicBezTo>
                <a:cubicBezTo>
                  <a:pt x="276" y="904"/>
                  <a:pt x="276" y="904"/>
                  <a:pt x="276" y="904"/>
                </a:cubicBezTo>
                <a:cubicBezTo>
                  <a:pt x="276" y="1132"/>
                  <a:pt x="276" y="1132"/>
                  <a:pt x="276" y="1132"/>
                </a:cubicBezTo>
                <a:cubicBezTo>
                  <a:pt x="276" y="1158"/>
                  <a:pt x="298" y="1180"/>
                  <a:pt x="324" y="1180"/>
                </a:cubicBezTo>
                <a:cubicBezTo>
                  <a:pt x="856" y="1180"/>
                  <a:pt x="856" y="1180"/>
                  <a:pt x="856" y="1180"/>
                </a:cubicBezTo>
                <a:cubicBezTo>
                  <a:pt x="882" y="1180"/>
                  <a:pt x="904" y="1158"/>
                  <a:pt x="904" y="1132"/>
                </a:cubicBezTo>
                <a:cubicBezTo>
                  <a:pt x="904" y="904"/>
                  <a:pt x="904" y="904"/>
                  <a:pt x="904" y="904"/>
                </a:cubicBezTo>
                <a:cubicBezTo>
                  <a:pt x="1132" y="904"/>
                  <a:pt x="1132" y="904"/>
                  <a:pt x="1132" y="904"/>
                </a:cubicBezTo>
                <a:cubicBezTo>
                  <a:pt x="1158" y="904"/>
                  <a:pt x="1180" y="882"/>
                  <a:pt x="1180" y="856"/>
                </a:cubicBezTo>
                <a:cubicBezTo>
                  <a:pt x="1180" y="324"/>
                  <a:pt x="1180" y="324"/>
                  <a:pt x="1180" y="324"/>
                </a:cubicBezTo>
                <a:cubicBezTo>
                  <a:pt x="1180" y="298"/>
                  <a:pt x="1158" y="276"/>
                  <a:pt x="1132" y="27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22"/>
          <p:cNvSpPr txBox="1"/>
          <p:nvPr/>
        </p:nvSpPr>
        <p:spPr>
          <a:xfrm>
            <a:off x="2560441" y="194998"/>
            <a:ext cx="80199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Best Practices &amp; </a:t>
            </a:r>
            <a:r>
              <a:rPr b="1" lang="en-US" sz="3200">
                <a:solidFill>
                  <a:schemeClr val="lt2"/>
                </a:solidFill>
                <a:latin typeface="Calibri"/>
                <a:ea typeface="Calibri"/>
                <a:cs typeface="Calibri"/>
                <a:sym typeface="Calibri"/>
              </a:rPr>
              <a:t>Design Pattern</a:t>
            </a:r>
            <a:endParaRPr/>
          </a:p>
        </p:txBody>
      </p:sp>
      <p:sp>
        <p:nvSpPr>
          <p:cNvPr id="194" name="Google Shape;194;p22"/>
          <p:cNvSpPr txBox="1"/>
          <p:nvPr/>
        </p:nvSpPr>
        <p:spPr>
          <a:xfrm>
            <a:off x="544675" y="1294825"/>
            <a:ext cx="11000700" cy="514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Some “Best Practice” used:</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US">
                <a:latin typeface="Calibri"/>
                <a:ea typeface="Calibri"/>
                <a:cs typeface="Calibri"/>
                <a:sym typeface="Calibri"/>
              </a:rPr>
              <a:t>Indentation</a:t>
            </a:r>
            <a:r>
              <a:rPr lang="en-US">
                <a:latin typeface="Calibri"/>
                <a:ea typeface="Calibri"/>
                <a:cs typeface="Calibri"/>
                <a:sym typeface="Calibri"/>
              </a:rPr>
              <a:t>: 		tabbed (not spaced ) indentation to make code human readable easy</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US">
                <a:latin typeface="Calibri"/>
                <a:ea typeface="Calibri"/>
                <a:cs typeface="Calibri"/>
                <a:sym typeface="Calibri"/>
              </a:rPr>
              <a:t>var names</a:t>
            </a:r>
            <a:r>
              <a:rPr lang="en-US">
                <a:latin typeface="Calibri"/>
                <a:ea typeface="Calibri"/>
                <a:cs typeface="Calibri"/>
                <a:sym typeface="Calibri"/>
              </a:rPr>
              <a:t>:			variables with significative name</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US">
                <a:latin typeface="Calibri"/>
                <a:ea typeface="Calibri"/>
                <a:cs typeface="Calibri"/>
                <a:sym typeface="Calibri"/>
              </a:rPr>
              <a:t>Documentation</a:t>
            </a:r>
            <a:r>
              <a:rPr lang="en-US">
                <a:latin typeface="Calibri"/>
                <a:ea typeface="Calibri"/>
                <a:cs typeface="Calibri"/>
                <a:sym typeface="Calibri"/>
              </a:rPr>
              <a:t>:		every filesource is well commented, without useless info. In Java we provede javadoc too.</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US">
                <a:latin typeface="Calibri"/>
                <a:ea typeface="Calibri"/>
                <a:cs typeface="Calibri"/>
                <a:sym typeface="Calibri"/>
              </a:rPr>
              <a:t>Code optimization</a:t>
            </a:r>
            <a:r>
              <a:rPr lang="en-US">
                <a:latin typeface="Calibri"/>
                <a:ea typeface="Calibri"/>
                <a:cs typeface="Calibri"/>
                <a:sym typeface="Calibri"/>
              </a:rPr>
              <a:t>: 	reused properly functions(in javascript) and implemented simple and short classes in Java ( no “God Classes” has been made”).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US">
                <a:latin typeface="Calibri"/>
                <a:ea typeface="Calibri"/>
                <a:cs typeface="Calibri"/>
                <a:sym typeface="Calibri"/>
              </a:rPr>
              <a:t>Date timestamp</a:t>
            </a:r>
            <a:r>
              <a:rPr lang="en-US">
                <a:latin typeface="Calibri"/>
                <a:ea typeface="Calibri"/>
                <a:cs typeface="Calibri"/>
                <a:sym typeface="Calibri"/>
              </a:rPr>
              <a:t>		let’s use timestamp instead of strings or object.</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US">
                <a:latin typeface="Calibri"/>
                <a:ea typeface="Calibri"/>
                <a:cs typeface="Calibri"/>
                <a:sym typeface="Calibri"/>
              </a:rPr>
              <a:t>Enumerator</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US">
                <a:latin typeface="Calibri"/>
                <a:ea typeface="Calibri"/>
                <a:cs typeface="Calibri"/>
                <a:sym typeface="Calibri"/>
              </a:rPr>
              <a:t>SALT</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US">
                <a:latin typeface="Calibri"/>
                <a:ea typeface="Calibri"/>
                <a:cs typeface="Calibri"/>
                <a:sym typeface="Calibri"/>
              </a:rPr>
              <a:t>login anti-bruteforce</a:t>
            </a:r>
            <a:r>
              <a:rPr lang="en-US">
                <a:latin typeface="Calibri"/>
                <a:ea typeface="Calibri"/>
                <a:cs typeface="Calibri"/>
                <a:sym typeface="Calibri"/>
              </a:rPr>
              <a:t>	if attempts more than 3, user is blocked and should be managed by admin.</a:t>
            </a:r>
            <a:endParaRPr b="1">
              <a:latin typeface="Calibri"/>
              <a:ea typeface="Calibri"/>
              <a:cs typeface="Calibri"/>
              <a:sym typeface="Calibri"/>
            </a:endParaRPr>
          </a:p>
          <a:p>
            <a:pPr indent="0" lvl="0" marL="45720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Some Pattern used:</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US">
                <a:latin typeface="Calibri"/>
                <a:ea typeface="Calibri"/>
                <a:cs typeface="Calibri"/>
                <a:sym typeface="Calibri"/>
              </a:rPr>
              <a:t>MVC</a:t>
            </a:r>
            <a:r>
              <a:rPr lang="en-US">
                <a:latin typeface="Calibri"/>
                <a:ea typeface="Calibri"/>
                <a:cs typeface="Calibri"/>
                <a:sym typeface="Calibri"/>
              </a:rPr>
              <a:t>: 				clear and easy file organization in Model-View-Control approach.</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US">
                <a:latin typeface="Calibri"/>
                <a:ea typeface="Calibri"/>
                <a:cs typeface="Calibri"/>
                <a:sym typeface="Calibri"/>
              </a:rPr>
              <a:t>DAO PATTERN</a:t>
            </a:r>
            <a:r>
              <a:rPr lang="en-US">
                <a:latin typeface="Calibri"/>
                <a:ea typeface="Calibri"/>
                <a:cs typeface="Calibri"/>
                <a:sym typeface="Calibri"/>
              </a:rPr>
              <a:t>:	 	we defined Bean through “Data Access Object pattern” that </a:t>
            </a:r>
            <a:r>
              <a:rPr lang="en-US">
                <a:latin typeface="Calibri"/>
                <a:ea typeface="Calibri"/>
                <a:cs typeface="Calibri"/>
                <a:sym typeface="Calibri"/>
              </a:rPr>
              <a:t>represents the entity as in RDBMS. It will be used from “JPA Entity Manager”</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US">
                <a:latin typeface="Calibri"/>
                <a:ea typeface="Calibri"/>
                <a:cs typeface="Calibri"/>
                <a:sym typeface="Calibri"/>
              </a:rPr>
              <a:t>Repository Pattern	</a:t>
            </a:r>
            <a:r>
              <a:rPr lang="en-US" sz="1200">
                <a:solidFill>
                  <a:srgbClr val="202124"/>
                </a:solidFill>
                <a:highlight>
                  <a:srgbClr val="FFFFFF"/>
                </a:highlight>
              </a:rPr>
              <a:t>provides an abstraction of data, so that your application can work with a simple abstraction that has an interface approximating that of a collection.</a:t>
            </a:r>
            <a:r>
              <a:rPr lang="en-US">
                <a:latin typeface="Calibri"/>
                <a:ea typeface="Calibri"/>
                <a:cs typeface="Calibri"/>
                <a:sym typeface="Calibri"/>
              </a:rPr>
              <a:t>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US">
                <a:latin typeface="Calibri"/>
                <a:ea typeface="Calibri"/>
                <a:cs typeface="Calibri"/>
                <a:sym typeface="Calibri"/>
              </a:rPr>
              <a:t>Iterator Pattern		</a:t>
            </a:r>
            <a:r>
              <a:rPr lang="en-US">
                <a:latin typeface="Calibri"/>
                <a:ea typeface="Calibri"/>
                <a:cs typeface="Calibri"/>
                <a:sym typeface="Calibri"/>
              </a:rPr>
              <a:t>In most of list we returned an iterator.</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US">
                <a:latin typeface="Calibri"/>
                <a:ea typeface="Calibri"/>
                <a:cs typeface="Calibri"/>
                <a:sym typeface="Calibri"/>
              </a:rPr>
              <a:t>Composite Pattern		</a:t>
            </a:r>
            <a:r>
              <a:rPr lang="en-US">
                <a:latin typeface="Calibri"/>
                <a:ea typeface="Calibri"/>
                <a:cs typeface="Calibri"/>
                <a:sym typeface="Calibri"/>
              </a:rPr>
              <a:t>in report class we manage “report” for users and for bloodbag as composition of the same element</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US">
                <a:latin typeface="Calibri"/>
                <a:ea typeface="Calibri"/>
                <a:cs typeface="Calibri"/>
                <a:sym typeface="Calibri"/>
              </a:rPr>
              <a:t>Decorator Pattern</a:t>
            </a:r>
            <a:r>
              <a:rPr lang="en-US">
                <a:latin typeface="Calibri"/>
                <a:ea typeface="Calibri"/>
                <a:cs typeface="Calibri"/>
                <a:sym typeface="Calibri"/>
              </a:rPr>
              <a:t>		CORS filter</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US">
                <a:latin typeface="Calibri"/>
                <a:ea typeface="Calibri"/>
                <a:cs typeface="Calibri"/>
                <a:sym typeface="Calibri"/>
              </a:rPr>
              <a:t>Singleton Pattern</a:t>
            </a:r>
            <a:r>
              <a:rPr lang="en-US">
                <a:latin typeface="Calibri"/>
                <a:ea typeface="Calibri"/>
                <a:cs typeface="Calibri"/>
                <a:sym typeface="Calibri"/>
              </a:rPr>
              <a:t>		in SecurityContent we need to be ensure that we create only one instance of this class.</a:t>
            </a:r>
            <a:r>
              <a:rPr lang="en-US">
                <a:latin typeface="Calibri"/>
                <a:ea typeface="Calibri"/>
                <a:cs typeface="Calibri"/>
                <a:sym typeface="Calibri"/>
              </a:rPr>
              <a:t>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US">
                <a:latin typeface="Calibri"/>
                <a:ea typeface="Calibri"/>
                <a:cs typeface="Calibri"/>
                <a:sym typeface="Calibri"/>
              </a:rPr>
              <a:t>Builder Pattern</a:t>
            </a:r>
            <a:r>
              <a:rPr lang="en-US">
                <a:latin typeface="Calibri"/>
                <a:ea typeface="Calibri"/>
                <a:cs typeface="Calibri"/>
                <a:sym typeface="Calibri"/>
              </a:rPr>
              <a:t>:		our Password class that manages an object “Password”. To avoid the overload of constructor User.</a:t>
            </a:r>
            <a:endParaRPr>
              <a:latin typeface="Calibri"/>
              <a:ea typeface="Calibri"/>
              <a:cs typeface="Calibri"/>
              <a:sym typeface="Calibri"/>
            </a:endParaRPr>
          </a:p>
        </p:txBody>
      </p:sp>
      <p:pic>
        <p:nvPicPr>
          <p:cNvPr id="195" name="Google Shape;195;p22"/>
          <p:cNvPicPr preferRelativeResize="0"/>
          <p:nvPr/>
        </p:nvPicPr>
        <p:blipFill>
          <a:blip r:embed="rId4">
            <a:alphaModFix/>
          </a:blip>
          <a:stretch>
            <a:fillRect/>
          </a:stretch>
        </p:blipFill>
        <p:spPr>
          <a:xfrm>
            <a:off x="13667325" y="1044650"/>
            <a:ext cx="3486150" cy="4419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600"/>
                                        <p:tgtEl>
                                          <p:spTgt spid="191"/>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3"/>
          <p:cNvPicPr preferRelativeResize="0"/>
          <p:nvPr/>
        </p:nvPicPr>
        <p:blipFill>
          <a:blip r:embed="rId3">
            <a:alphaModFix/>
          </a:blip>
          <a:stretch>
            <a:fillRect/>
          </a:stretch>
        </p:blipFill>
        <p:spPr>
          <a:xfrm>
            <a:off x="11156702" y="6228275"/>
            <a:ext cx="1075449" cy="584700"/>
          </a:xfrm>
          <a:prstGeom prst="rect">
            <a:avLst/>
          </a:prstGeom>
          <a:noFill/>
          <a:ln>
            <a:noFill/>
          </a:ln>
        </p:spPr>
      </p:pic>
      <p:pic>
        <p:nvPicPr>
          <p:cNvPr id="201" name="Google Shape;201;p23"/>
          <p:cNvPicPr preferRelativeResize="0"/>
          <p:nvPr/>
        </p:nvPicPr>
        <p:blipFill rotWithShape="1">
          <a:blip r:embed="rId4">
            <a:alphaModFix/>
          </a:blip>
          <a:srcRect b="50536" l="0" r="0" t="0"/>
          <a:stretch/>
        </p:blipFill>
        <p:spPr>
          <a:xfrm>
            <a:off x="7550675" y="1272014"/>
            <a:ext cx="4112275" cy="1496225"/>
          </a:xfrm>
          <a:prstGeom prst="rect">
            <a:avLst/>
          </a:prstGeom>
          <a:noFill/>
          <a:ln>
            <a:noFill/>
          </a:ln>
        </p:spPr>
      </p:pic>
      <p:pic>
        <p:nvPicPr>
          <p:cNvPr id="202" name="Google Shape;202;p23"/>
          <p:cNvPicPr preferRelativeResize="0"/>
          <p:nvPr/>
        </p:nvPicPr>
        <p:blipFill>
          <a:blip r:embed="rId5">
            <a:alphaModFix/>
          </a:blip>
          <a:stretch>
            <a:fillRect/>
          </a:stretch>
        </p:blipFill>
        <p:spPr>
          <a:xfrm>
            <a:off x="498225" y="2895600"/>
            <a:ext cx="11095476" cy="780000"/>
          </a:xfrm>
          <a:prstGeom prst="rect">
            <a:avLst/>
          </a:prstGeom>
          <a:noFill/>
          <a:ln>
            <a:noFill/>
          </a:ln>
        </p:spPr>
      </p:pic>
      <p:sp>
        <p:nvSpPr>
          <p:cNvPr id="203" name="Google Shape;203;p23"/>
          <p:cNvSpPr txBox="1"/>
          <p:nvPr/>
        </p:nvSpPr>
        <p:spPr>
          <a:xfrm>
            <a:off x="-167375" y="850277"/>
            <a:ext cx="67566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Interfaces and patterns</a:t>
            </a:r>
            <a:endParaRPr/>
          </a:p>
          <a:p>
            <a:pPr indent="-317500" lvl="0" marL="457200" rtl="0" algn="l">
              <a:spcBef>
                <a:spcPts val="0"/>
              </a:spcBef>
              <a:spcAft>
                <a:spcPts val="0"/>
              </a:spcAft>
              <a:buSzPts val="1400"/>
              <a:buChar char="●"/>
            </a:pPr>
            <a:r>
              <a:rPr lang="en-US"/>
              <a:t>SALT</a:t>
            </a:r>
            <a:endParaRPr/>
          </a:p>
          <a:p>
            <a:pPr indent="-317500" lvl="0" marL="457200" rtl="0" algn="l">
              <a:spcBef>
                <a:spcPts val="0"/>
              </a:spcBef>
              <a:spcAft>
                <a:spcPts val="0"/>
              </a:spcAft>
              <a:buSzPts val="1400"/>
              <a:buChar char="●"/>
            </a:pPr>
            <a:r>
              <a:rPr lang="en-US"/>
              <a:t>Password cifrata nel database</a:t>
            </a:r>
            <a:endParaRPr/>
          </a:p>
          <a:p>
            <a:pPr indent="-317500" lvl="0" marL="457200" rtl="0" algn="l">
              <a:spcBef>
                <a:spcPts val="0"/>
              </a:spcBef>
              <a:spcAft>
                <a:spcPts val="0"/>
              </a:spcAft>
              <a:buSzPts val="1400"/>
              <a:buChar char="●"/>
            </a:pPr>
            <a:r>
              <a:rPr lang="en-US"/>
              <a:t>Password Complexity pattern constraint</a:t>
            </a:r>
            <a:endParaRPr/>
          </a:p>
          <a:p>
            <a:pPr indent="-317500" lvl="0" marL="457200" rtl="0" algn="l">
              <a:spcBef>
                <a:spcPts val="0"/>
              </a:spcBef>
              <a:spcAft>
                <a:spcPts val="0"/>
              </a:spcAft>
              <a:buSzPts val="1400"/>
              <a:buChar char="●"/>
            </a:pPr>
            <a:r>
              <a:rPr lang="en-US"/>
              <a:t>GitGuardian check uploaded code</a:t>
            </a:r>
            <a:endParaRPr>
              <a:solidFill>
                <a:srgbClr val="8993AC"/>
              </a:solidFill>
            </a:endParaRPr>
          </a:p>
          <a:p>
            <a:pPr indent="-317500" lvl="0" marL="457200" rtl="0" algn="l">
              <a:spcBef>
                <a:spcPts val="0"/>
              </a:spcBef>
              <a:spcAft>
                <a:spcPts val="0"/>
              </a:spcAft>
              <a:buClr>
                <a:srgbClr val="8993AC"/>
              </a:buClr>
              <a:buSzPts val="1400"/>
              <a:buChar char="●"/>
            </a:pPr>
            <a:r>
              <a:rPr lang="en-US">
                <a:solidFill>
                  <a:srgbClr val="8993AC"/>
                </a:solidFill>
              </a:rPr>
              <a:t>JWT token per i metodi esposti</a:t>
            </a:r>
            <a:endParaRPr>
              <a:solidFill>
                <a:srgbClr val="8993AC"/>
              </a:solidFill>
            </a:endParaRPr>
          </a:p>
          <a:p>
            <a:pPr indent="-317500" lvl="0" marL="457200" rtl="0" algn="l">
              <a:spcBef>
                <a:spcPts val="0"/>
              </a:spcBef>
              <a:spcAft>
                <a:spcPts val="0"/>
              </a:spcAft>
              <a:buClr>
                <a:srgbClr val="8993AC"/>
              </a:buClr>
              <a:buSzPts val="1400"/>
              <a:buChar char="●"/>
            </a:pPr>
            <a:r>
              <a:rPr lang="en-US">
                <a:solidFill>
                  <a:srgbClr val="8993AC"/>
                </a:solidFill>
              </a:rPr>
              <a:t>protocollo HTTPS per cifrare la comunicazione</a:t>
            </a:r>
            <a:endParaRPr>
              <a:solidFill>
                <a:srgbClr val="8993AC"/>
              </a:solidFill>
            </a:endParaRPr>
          </a:p>
          <a:p>
            <a:pPr indent="-317500" lvl="0" marL="457200" rtl="0" algn="l">
              <a:spcBef>
                <a:spcPts val="0"/>
              </a:spcBef>
              <a:spcAft>
                <a:spcPts val="0"/>
              </a:spcAft>
              <a:buClr>
                <a:srgbClr val="8993AC"/>
              </a:buClr>
              <a:buSzPts val="1400"/>
              <a:buChar char="●"/>
            </a:pPr>
            <a:r>
              <a:rPr lang="en-US">
                <a:solidFill>
                  <a:srgbClr val="8993AC"/>
                </a:solidFill>
              </a:rPr>
              <a:t>Attempts per evitare bruteforce</a:t>
            </a:r>
            <a:endParaRPr>
              <a:solidFill>
                <a:srgbClr val="8993AC"/>
              </a:solidFill>
            </a:endParaRPr>
          </a:p>
          <a:p>
            <a:pPr indent="-317500" lvl="0" marL="457200" rtl="0" algn="l">
              <a:spcBef>
                <a:spcPts val="0"/>
              </a:spcBef>
              <a:spcAft>
                <a:spcPts val="0"/>
              </a:spcAft>
              <a:buClr>
                <a:srgbClr val="8993AC"/>
              </a:buClr>
              <a:buSzPts val="1400"/>
              <a:buChar char="●"/>
            </a:pPr>
            <a:r>
              <a:rPr lang="en-US">
                <a:solidFill>
                  <a:srgbClr val="8993AC"/>
                </a:solidFill>
              </a:rPr>
              <a:t>Different DB users</a:t>
            </a:r>
            <a:endParaRPr>
              <a:solidFill>
                <a:srgbClr val="8993AC"/>
              </a:solidFill>
            </a:endParaRPr>
          </a:p>
        </p:txBody>
      </p:sp>
      <p:sp>
        <p:nvSpPr>
          <p:cNvPr id="204" name="Google Shape;204;p23"/>
          <p:cNvSpPr/>
          <p:nvPr/>
        </p:nvSpPr>
        <p:spPr>
          <a:xfrm>
            <a:off x="1823258" y="88074"/>
            <a:ext cx="9091800" cy="800700"/>
          </a:xfrm>
          <a:prstGeom prst="roundRect">
            <a:avLst>
              <a:gd fmla="val 8782" name="adj"/>
            </a:avLst>
          </a:prstGeom>
          <a:solidFill>
            <a:srgbClr val="518B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23"/>
          <p:cNvSpPr/>
          <p:nvPr/>
        </p:nvSpPr>
        <p:spPr>
          <a:xfrm>
            <a:off x="1276938" y="87800"/>
            <a:ext cx="995247" cy="801250"/>
          </a:xfrm>
          <a:custGeom>
            <a:rect b="b" l="l" r="r" t="t"/>
            <a:pathLst>
              <a:path extrusionOk="0" h="1180" w="1180">
                <a:moveTo>
                  <a:pt x="1132" y="276"/>
                </a:moveTo>
                <a:cubicBezTo>
                  <a:pt x="904" y="276"/>
                  <a:pt x="904" y="276"/>
                  <a:pt x="904" y="276"/>
                </a:cubicBezTo>
                <a:cubicBezTo>
                  <a:pt x="904" y="48"/>
                  <a:pt x="904" y="48"/>
                  <a:pt x="904" y="48"/>
                </a:cubicBezTo>
                <a:cubicBezTo>
                  <a:pt x="904" y="22"/>
                  <a:pt x="882" y="0"/>
                  <a:pt x="856" y="0"/>
                </a:cubicBezTo>
                <a:cubicBezTo>
                  <a:pt x="324" y="0"/>
                  <a:pt x="324" y="0"/>
                  <a:pt x="324" y="0"/>
                </a:cubicBezTo>
                <a:cubicBezTo>
                  <a:pt x="298" y="0"/>
                  <a:pt x="276" y="22"/>
                  <a:pt x="276" y="48"/>
                </a:cubicBezTo>
                <a:cubicBezTo>
                  <a:pt x="276" y="276"/>
                  <a:pt x="276" y="276"/>
                  <a:pt x="276" y="276"/>
                </a:cubicBezTo>
                <a:cubicBezTo>
                  <a:pt x="48" y="276"/>
                  <a:pt x="48" y="276"/>
                  <a:pt x="48" y="276"/>
                </a:cubicBezTo>
                <a:cubicBezTo>
                  <a:pt x="22" y="276"/>
                  <a:pt x="0" y="298"/>
                  <a:pt x="0" y="324"/>
                </a:cubicBezTo>
                <a:cubicBezTo>
                  <a:pt x="0" y="856"/>
                  <a:pt x="0" y="856"/>
                  <a:pt x="0" y="856"/>
                </a:cubicBezTo>
                <a:cubicBezTo>
                  <a:pt x="0" y="882"/>
                  <a:pt x="22" y="904"/>
                  <a:pt x="48" y="904"/>
                </a:cubicBezTo>
                <a:cubicBezTo>
                  <a:pt x="276" y="904"/>
                  <a:pt x="276" y="904"/>
                  <a:pt x="276" y="904"/>
                </a:cubicBezTo>
                <a:cubicBezTo>
                  <a:pt x="276" y="1132"/>
                  <a:pt x="276" y="1132"/>
                  <a:pt x="276" y="1132"/>
                </a:cubicBezTo>
                <a:cubicBezTo>
                  <a:pt x="276" y="1158"/>
                  <a:pt x="298" y="1180"/>
                  <a:pt x="324" y="1180"/>
                </a:cubicBezTo>
                <a:cubicBezTo>
                  <a:pt x="856" y="1180"/>
                  <a:pt x="856" y="1180"/>
                  <a:pt x="856" y="1180"/>
                </a:cubicBezTo>
                <a:cubicBezTo>
                  <a:pt x="882" y="1180"/>
                  <a:pt x="904" y="1158"/>
                  <a:pt x="904" y="1132"/>
                </a:cubicBezTo>
                <a:cubicBezTo>
                  <a:pt x="904" y="904"/>
                  <a:pt x="904" y="904"/>
                  <a:pt x="904" y="904"/>
                </a:cubicBezTo>
                <a:cubicBezTo>
                  <a:pt x="1132" y="904"/>
                  <a:pt x="1132" y="904"/>
                  <a:pt x="1132" y="904"/>
                </a:cubicBezTo>
                <a:cubicBezTo>
                  <a:pt x="1158" y="904"/>
                  <a:pt x="1180" y="882"/>
                  <a:pt x="1180" y="856"/>
                </a:cubicBezTo>
                <a:cubicBezTo>
                  <a:pt x="1180" y="324"/>
                  <a:pt x="1180" y="324"/>
                  <a:pt x="1180" y="324"/>
                </a:cubicBezTo>
                <a:cubicBezTo>
                  <a:pt x="1180" y="298"/>
                  <a:pt x="1158" y="276"/>
                  <a:pt x="1132" y="27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23"/>
          <p:cNvSpPr txBox="1"/>
          <p:nvPr/>
        </p:nvSpPr>
        <p:spPr>
          <a:xfrm>
            <a:off x="2560441" y="194998"/>
            <a:ext cx="80199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lt2"/>
                </a:solidFill>
                <a:latin typeface="Calibri"/>
                <a:ea typeface="Calibri"/>
                <a:cs typeface="Calibri"/>
                <a:sym typeface="Calibri"/>
              </a:rPr>
              <a:t>Data Security: Pattern &amp; Best Practices</a:t>
            </a:r>
            <a:endParaRPr/>
          </a:p>
        </p:txBody>
      </p:sp>
      <p:pic>
        <p:nvPicPr>
          <p:cNvPr id="207" name="Google Shape;207;p23"/>
          <p:cNvPicPr preferRelativeResize="0"/>
          <p:nvPr/>
        </p:nvPicPr>
        <p:blipFill>
          <a:blip r:embed="rId6">
            <a:alphaModFix/>
          </a:blip>
          <a:stretch>
            <a:fillRect/>
          </a:stretch>
        </p:blipFill>
        <p:spPr>
          <a:xfrm>
            <a:off x="1523575" y="3813025"/>
            <a:ext cx="8234851" cy="28925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500"/>
                                        <p:tgtEl>
                                          <p:spTgt spid="20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4"/>
          <p:cNvPicPr preferRelativeResize="0"/>
          <p:nvPr/>
        </p:nvPicPr>
        <p:blipFill>
          <a:blip r:embed="rId3">
            <a:alphaModFix/>
          </a:blip>
          <a:stretch>
            <a:fillRect/>
          </a:stretch>
        </p:blipFill>
        <p:spPr>
          <a:xfrm>
            <a:off x="11156702" y="6228275"/>
            <a:ext cx="1075449" cy="584700"/>
          </a:xfrm>
          <a:prstGeom prst="rect">
            <a:avLst/>
          </a:prstGeom>
          <a:noFill/>
          <a:ln>
            <a:noFill/>
          </a:ln>
        </p:spPr>
      </p:pic>
      <p:sp>
        <p:nvSpPr>
          <p:cNvPr id="213" name="Google Shape;213;p24"/>
          <p:cNvSpPr/>
          <p:nvPr/>
        </p:nvSpPr>
        <p:spPr>
          <a:xfrm>
            <a:off x="1823258" y="88074"/>
            <a:ext cx="9091800" cy="800700"/>
          </a:xfrm>
          <a:prstGeom prst="roundRect">
            <a:avLst>
              <a:gd fmla="val 8782" name="adj"/>
            </a:avLst>
          </a:prstGeom>
          <a:solidFill>
            <a:srgbClr val="518B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 name="Google Shape;214;p24"/>
          <p:cNvSpPr/>
          <p:nvPr/>
        </p:nvSpPr>
        <p:spPr>
          <a:xfrm>
            <a:off x="1276938" y="87800"/>
            <a:ext cx="995247" cy="801250"/>
          </a:xfrm>
          <a:custGeom>
            <a:rect b="b" l="l" r="r" t="t"/>
            <a:pathLst>
              <a:path extrusionOk="0" h="1180" w="1180">
                <a:moveTo>
                  <a:pt x="1132" y="276"/>
                </a:moveTo>
                <a:cubicBezTo>
                  <a:pt x="904" y="276"/>
                  <a:pt x="904" y="276"/>
                  <a:pt x="904" y="276"/>
                </a:cubicBezTo>
                <a:cubicBezTo>
                  <a:pt x="904" y="48"/>
                  <a:pt x="904" y="48"/>
                  <a:pt x="904" y="48"/>
                </a:cubicBezTo>
                <a:cubicBezTo>
                  <a:pt x="904" y="22"/>
                  <a:pt x="882" y="0"/>
                  <a:pt x="856" y="0"/>
                </a:cubicBezTo>
                <a:cubicBezTo>
                  <a:pt x="324" y="0"/>
                  <a:pt x="324" y="0"/>
                  <a:pt x="324" y="0"/>
                </a:cubicBezTo>
                <a:cubicBezTo>
                  <a:pt x="298" y="0"/>
                  <a:pt x="276" y="22"/>
                  <a:pt x="276" y="48"/>
                </a:cubicBezTo>
                <a:cubicBezTo>
                  <a:pt x="276" y="276"/>
                  <a:pt x="276" y="276"/>
                  <a:pt x="276" y="276"/>
                </a:cubicBezTo>
                <a:cubicBezTo>
                  <a:pt x="48" y="276"/>
                  <a:pt x="48" y="276"/>
                  <a:pt x="48" y="276"/>
                </a:cubicBezTo>
                <a:cubicBezTo>
                  <a:pt x="22" y="276"/>
                  <a:pt x="0" y="298"/>
                  <a:pt x="0" y="324"/>
                </a:cubicBezTo>
                <a:cubicBezTo>
                  <a:pt x="0" y="856"/>
                  <a:pt x="0" y="856"/>
                  <a:pt x="0" y="856"/>
                </a:cubicBezTo>
                <a:cubicBezTo>
                  <a:pt x="0" y="882"/>
                  <a:pt x="22" y="904"/>
                  <a:pt x="48" y="904"/>
                </a:cubicBezTo>
                <a:cubicBezTo>
                  <a:pt x="276" y="904"/>
                  <a:pt x="276" y="904"/>
                  <a:pt x="276" y="904"/>
                </a:cubicBezTo>
                <a:cubicBezTo>
                  <a:pt x="276" y="1132"/>
                  <a:pt x="276" y="1132"/>
                  <a:pt x="276" y="1132"/>
                </a:cubicBezTo>
                <a:cubicBezTo>
                  <a:pt x="276" y="1158"/>
                  <a:pt x="298" y="1180"/>
                  <a:pt x="324" y="1180"/>
                </a:cubicBezTo>
                <a:cubicBezTo>
                  <a:pt x="856" y="1180"/>
                  <a:pt x="856" y="1180"/>
                  <a:pt x="856" y="1180"/>
                </a:cubicBezTo>
                <a:cubicBezTo>
                  <a:pt x="882" y="1180"/>
                  <a:pt x="904" y="1158"/>
                  <a:pt x="904" y="1132"/>
                </a:cubicBezTo>
                <a:cubicBezTo>
                  <a:pt x="904" y="904"/>
                  <a:pt x="904" y="904"/>
                  <a:pt x="904" y="904"/>
                </a:cubicBezTo>
                <a:cubicBezTo>
                  <a:pt x="1132" y="904"/>
                  <a:pt x="1132" y="904"/>
                  <a:pt x="1132" y="904"/>
                </a:cubicBezTo>
                <a:cubicBezTo>
                  <a:pt x="1158" y="904"/>
                  <a:pt x="1180" y="882"/>
                  <a:pt x="1180" y="856"/>
                </a:cubicBezTo>
                <a:cubicBezTo>
                  <a:pt x="1180" y="324"/>
                  <a:pt x="1180" y="324"/>
                  <a:pt x="1180" y="324"/>
                </a:cubicBezTo>
                <a:cubicBezTo>
                  <a:pt x="1180" y="298"/>
                  <a:pt x="1158" y="276"/>
                  <a:pt x="1132" y="27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24"/>
          <p:cNvSpPr txBox="1"/>
          <p:nvPr/>
        </p:nvSpPr>
        <p:spPr>
          <a:xfrm>
            <a:off x="2560441" y="194998"/>
            <a:ext cx="80199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lt2"/>
                </a:solidFill>
                <a:latin typeface="Calibri"/>
                <a:ea typeface="Calibri"/>
                <a:cs typeface="Calibri"/>
                <a:sym typeface="Calibri"/>
              </a:rPr>
              <a:t>Data Security: Pattern &amp; Best Practices</a:t>
            </a:r>
            <a:endParaRPr/>
          </a:p>
        </p:txBody>
      </p:sp>
      <p:pic>
        <p:nvPicPr>
          <p:cNvPr id="216" name="Google Shape;216;p24"/>
          <p:cNvPicPr preferRelativeResize="0"/>
          <p:nvPr/>
        </p:nvPicPr>
        <p:blipFill>
          <a:blip r:embed="rId4">
            <a:alphaModFix/>
          </a:blip>
          <a:stretch>
            <a:fillRect/>
          </a:stretch>
        </p:blipFill>
        <p:spPr>
          <a:xfrm>
            <a:off x="3636875" y="2342950"/>
            <a:ext cx="7713982" cy="4199487"/>
          </a:xfrm>
          <a:prstGeom prst="rect">
            <a:avLst/>
          </a:prstGeom>
          <a:noFill/>
          <a:ln>
            <a:noFill/>
          </a:ln>
        </p:spPr>
      </p:pic>
      <p:sp>
        <p:nvSpPr>
          <p:cNvPr id="217" name="Google Shape;217;p24"/>
          <p:cNvSpPr txBox="1"/>
          <p:nvPr/>
        </p:nvSpPr>
        <p:spPr>
          <a:xfrm>
            <a:off x="-167375" y="850277"/>
            <a:ext cx="67566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8993AC"/>
              </a:buClr>
              <a:buSzPts val="1400"/>
              <a:buChar char="●"/>
            </a:pPr>
            <a:r>
              <a:rPr lang="en-US">
                <a:solidFill>
                  <a:srgbClr val="8993AC"/>
                </a:solidFill>
              </a:rPr>
              <a:t>Interfaces and patterns</a:t>
            </a:r>
            <a:endParaRPr>
              <a:solidFill>
                <a:srgbClr val="8993AC"/>
              </a:solidFill>
            </a:endParaRPr>
          </a:p>
          <a:p>
            <a:pPr indent="-317500" lvl="0" marL="457200" rtl="0" algn="l">
              <a:spcBef>
                <a:spcPts val="0"/>
              </a:spcBef>
              <a:spcAft>
                <a:spcPts val="0"/>
              </a:spcAft>
              <a:buClr>
                <a:srgbClr val="8993AC"/>
              </a:buClr>
              <a:buSzPts val="1400"/>
              <a:buChar char="●"/>
            </a:pPr>
            <a:r>
              <a:rPr lang="en-US">
                <a:solidFill>
                  <a:srgbClr val="8993AC"/>
                </a:solidFill>
              </a:rPr>
              <a:t>SALT</a:t>
            </a:r>
            <a:endParaRPr>
              <a:solidFill>
                <a:srgbClr val="8993AC"/>
              </a:solidFill>
            </a:endParaRPr>
          </a:p>
          <a:p>
            <a:pPr indent="-317500" lvl="0" marL="457200" rtl="0" algn="l">
              <a:spcBef>
                <a:spcPts val="0"/>
              </a:spcBef>
              <a:spcAft>
                <a:spcPts val="0"/>
              </a:spcAft>
              <a:buClr>
                <a:srgbClr val="8993AC"/>
              </a:buClr>
              <a:buSzPts val="1400"/>
              <a:buChar char="●"/>
            </a:pPr>
            <a:r>
              <a:rPr lang="en-US">
                <a:solidFill>
                  <a:srgbClr val="8993AC"/>
                </a:solidFill>
              </a:rPr>
              <a:t>Password cifrata nel database</a:t>
            </a:r>
            <a:endParaRPr>
              <a:solidFill>
                <a:srgbClr val="8993AC"/>
              </a:solidFill>
            </a:endParaRPr>
          </a:p>
          <a:p>
            <a:pPr indent="-317500" lvl="0" marL="457200" rtl="0" algn="l">
              <a:spcBef>
                <a:spcPts val="0"/>
              </a:spcBef>
              <a:spcAft>
                <a:spcPts val="0"/>
              </a:spcAft>
              <a:buClr>
                <a:srgbClr val="8993AC"/>
              </a:buClr>
              <a:buSzPts val="1400"/>
              <a:buChar char="●"/>
            </a:pPr>
            <a:r>
              <a:rPr lang="en-US">
                <a:solidFill>
                  <a:srgbClr val="8993AC"/>
                </a:solidFill>
              </a:rPr>
              <a:t>Password Complexity pattern constraint</a:t>
            </a:r>
            <a:endParaRPr>
              <a:solidFill>
                <a:srgbClr val="8993AC"/>
              </a:solidFill>
            </a:endParaRPr>
          </a:p>
          <a:p>
            <a:pPr indent="-317500" lvl="0" marL="457200" rtl="0" algn="l">
              <a:spcBef>
                <a:spcPts val="0"/>
              </a:spcBef>
              <a:spcAft>
                <a:spcPts val="0"/>
              </a:spcAft>
              <a:buClr>
                <a:srgbClr val="8993AC"/>
              </a:buClr>
              <a:buSzPts val="1400"/>
              <a:buChar char="●"/>
            </a:pPr>
            <a:r>
              <a:rPr lang="en-US">
                <a:solidFill>
                  <a:srgbClr val="8993AC"/>
                </a:solidFill>
              </a:rPr>
              <a:t>GitGuardian check uploaded code</a:t>
            </a:r>
            <a:endParaRPr>
              <a:solidFill>
                <a:srgbClr val="8993AC"/>
              </a:solidFill>
            </a:endParaRPr>
          </a:p>
          <a:p>
            <a:pPr indent="-317500" lvl="0" marL="457200" rtl="0" algn="l">
              <a:spcBef>
                <a:spcPts val="0"/>
              </a:spcBef>
              <a:spcAft>
                <a:spcPts val="0"/>
              </a:spcAft>
              <a:buSzPts val="1400"/>
              <a:buChar char="●"/>
            </a:pPr>
            <a:r>
              <a:rPr lang="en-US"/>
              <a:t>JWT token per i metodi esposti</a:t>
            </a:r>
            <a:endParaRPr/>
          </a:p>
          <a:p>
            <a:pPr indent="-317500" lvl="0" marL="457200" rtl="0" algn="l">
              <a:spcBef>
                <a:spcPts val="0"/>
              </a:spcBef>
              <a:spcAft>
                <a:spcPts val="0"/>
              </a:spcAft>
              <a:buSzPts val="1400"/>
              <a:buChar char="●"/>
            </a:pPr>
            <a:r>
              <a:rPr lang="en-US"/>
              <a:t>protocollo HTTPS per cifrare la comunicazione</a:t>
            </a:r>
            <a:endParaRPr/>
          </a:p>
          <a:p>
            <a:pPr indent="-317500" lvl="0" marL="457200" rtl="0" algn="l">
              <a:spcBef>
                <a:spcPts val="0"/>
              </a:spcBef>
              <a:spcAft>
                <a:spcPts val="0"/>
              </a:spcAft>
              <a:buClr>
                <a:srgbClr val="8993AC"/>
              </a:buClr>
              <a:buSzPts val="1400"/>
              <a:buChar char="●"/>
            </a:pPr>
            <a:r>
              <a:rPr lang="en-US">
                <a:solidFill>
                  <a:srgbClr val="8993AC"/>
                </a:solidFill>
              </a:rPr>
              <a:t>Attempts per evitare bruteforce</a:t>
            </a:r>
            <a:endParaRPr>
              <a:solidFill>
                <a:srgbClr val="8993AC"/>
              </a:solidFill>
            </a:endParaRPr>
          </a:p>
          <a:p>
            <a:pPr indent="-317500" lvl="0" marL="457200" rtl="0" algn="l">
              <a:spcBef>
                <a:spcPts val="0"/>
              </a:spcBef>
              <a:spcAft>
                <a:spcPts val="0"/>
              </a:spcAft>
              <a:buClr>
                <a:srgbClr val="8993AC"/>
              </a:buClr>
              <a:buSzPts val="1400"/>
              <a:buChar char="●"/>
            </a:pPr>
            <a:r>
              <a:rPr lang="en-US">
                <a:solidFill>
                  <a:srgbClr val="8993AC"/>
                </a:solidFill>
              </a:rPr>
              <a:t>Different DB users</a:t>
            </a:r>
            <a:endParaRPr>
              <a:solidFill>
                <a:srgbClr val="8993AC"/>
              </a:solidFil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5"/>
          <p:cNvPicPr preferRelativeResize="0"/>
          <p:nvPr/>
        </p:nvPicPr>
        <p:blipFill>
          <a:blip r:embed="rId3">
            <a:alphaModFix/>
          </a:blip>
          <a:stretch>
            <a:fillRect/>
          </a:stretch>
        </p:blipFill>
        <p:spPr>
          <a:xfrm>
            <a:off x="11156702" y="6228275"/>
            <a:ext cx="1075449" cy="584700"/>
          </a:xfrm>
          <a:prstGeom prst="rect">
            <a:avLst/>
          </a:prstGeom>
          <a:noFill/>
          <a:ln>
            <a:noFill/>
          </a:ln>
        </p:spPr>
      </p:pic>
      <p:sp>
        <p:nvSpPr>
          <p:cNvPr id="223" name="Google Shape;223;p25"/>
          <p:cNvSpPr/>
          <p:nvPr/>
        </p:nvSpPr>
        <p:spPr>
          <a:xfrm>
            <a:off x="1823258" y="88074"/>
            <a:ext cx="9091800" cy="800700"/>
          </a:xfrm>
          <a:prstGeom prst="roundRect">
            <a:avLst>
              <a:gd fmla="val 8782" name="adj"/>
            </a:avLst>
          </a:prstGeom>
          <a:solidFill>
            <a:srgbClr val="518B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p25"/>
          <p:cNvSpPr/>
          <p:nvPr/>
        </p:nvSpPr>
        <p:spPr>
          <a:xfrm>
            <a:off x="1276938" y="87800"/>
            <a:ext cx="995247" cy="801250"/>
          </a:xfrm>
          <a:custGeom>
            <a:rect b="b" l="l" r="r" t="t"/>
            <a:pathLst>
              <a:path extrusionOk="0" h="1180" w="1180">
                <a:moveTo>
                  <a:pt x="1132" y="276"/>
                </a:moveTo>
                <a:cubicBezTo>
                  <a:pt x="904" y="276"/>
                  <a:pt x="904" y="276"/>
                  <a:pt x="904" y="276"/>
                </a:cubicBezTo>
                <a:cubicBezTo>
                  <a:pt x="904" y="48"/>
                  <a:pt x="904" y="48"/>
                  <a:pt x="904" y="48"/>
                </a:cubicBezTo>
                <a:cubicBezTo>
                  <a:pt x="904" y="22"/>
                  <a:pt x="882" y="0"/>
                  <a:pt x="856" y="0"/>
                </a:cubicBezTo>
                <a:cubicBezTo>
                  <a:pt x="324" y="0"/>
                  <a:pt x="324" y="0"/>
                  <a:pt x="324" y="0"/>
                </a:cubicBezTo>
                <a:cubicBezTo>
                  <a:pt x="298" y="0"/>
                  <a:pt x="276" y="22"/>
                  <a:pt x="276" y="48"/>
                </a:cubicBezTo>
                <a:cubicBezTo>
                  <a:pt x="276" y="276"/>
                  <a:pt x="276" y="276"/>
                  <a:pt x="276" y="276"/>
                </a:cubicBezTo>
                <a:cubicBezTo>
                  <a:pt x="48" y="276"/>
                  <a:pt x="48" y="276"/>
                  <a:pt x="48" y="276"/>
                </a:cubicBezTo>
                <a:cubicBezTo>
                  <a:pt x="22" y="276"/>
                  <a:pt x="0" y="298"/>
                  <a:pt x="0" y="324"/>
                </a:cubicBezTo>
                <a:cubicBezTo>
                  <a:pt x="0" y="856"/>
                  <a:pt x="0" y="856"/>
                  <a:pt x="0" y="856"/>
                </a:cubicBezTo>
                <a:cubicBezTo>
                  <a:pt x="0" y="882"/>
                  <a:pt x="22" y="904"/>
                  <a:pt x="48" y="904"/>
                </a:cubicBezTo>
                <a:cubicBezTo>
                  <a:pt x="276" y="904"/>
                  <a:pt x="276" y="904"/>
                  <a:pt x="276" y="904"/>
                </a:cubicBezTo>
                <a:cubicBezTo>
                  <a:pt x="276" y="1132"/>
                  <a:pt x="276" y="1132"/>
                  <a:pt x="276" y="1132"/>
                </a:cubicBezTo>
                <a:cubicBezTo>
                  <a:pt x="276" y="1158"/>
                  <a:pt x="298" y="1180"/>
                  <a:pt x="324" y="1180"/>
                </a:cubicBezTo>
                <a:cubicBezTo>
                  <a:pt x="856" y="1180"/>
                  <a:pt x="856" y="1180"/>
                  <a:pt x="856" y="1180"/>
                </a:cubicBezTo>
                <a:cubicBezTo>
                  <a:pt x="882" y="1180"/>
                  <a:pt x="904" y="1158"/>
                  <a:pt x="904" y="1132"/>
                </a:cubicBezTo>
                <a:cubicBezTo>
                  <a:pt x="904" y="904"/>
                  <a:pt x="904" y="904"/>
                  <a:pt x="904" y="904"/>
                </a:cubicBezTo>
                <a:cubicBezTo>
                  <a:pt x="1132" y="904"/>
                  <a:pt x="1132" y="904"/>
                  <a:pt x="1132" y="904"/>
                </a:cubicBezTo>
                <a:cubicBezTo>
                  <a:pt x="1158" y="904"/>
                  <a:pt x="1180" y="882"/>
                  <a:pt x="1180" y="856"/>
                </a:cubicBezTo>
                <a:cubicBezTo>
                  <a:pt x="1180" y="324"/>
                  <a:pt x="1180" y="324"/>
                  <a:pt x="1180" y="324"/>
                </a:cubicBezTo>
                <a:cubicBezTo>
                  <a:pt x="1180" y="298"/>
                  <a:pt x="1158" y="276"/>
                  <a:pt x="1132" y="27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25"/>
          <p:cNvSpPr txBox="1"/>
          <p:nvPr/>
        </p:nvSpPr>
        <p:spPr>
          <a:xfrm>
            <a:off x="2560441" y="194998"/>
            <a:ext cx="80199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lt2"/>
                </a:solidFill>
                <a:latin typeface="Calibri"/>
                <a:ea typeface="Calibri"/>
                <a:cs typeface="Calibri"/>
                <a:sym typeface="Calibri"/>
              </a:rPr>
              <a:t>Data Security: Pattern &amp; Best Practices</a:t>
            </a:r>
            <a:endParaRPr/>
          </a:p>
        </p:txBody>
      </p:sp>
      <p:pic>
        <p:nvPicPr>
          <p:cNvPr id="226" name="Google Shape;226;p25"/>
          <p:cNvPicPr preferRelativeResize="0"/>
          <p:nvPr/>
        </p:nvPicPr>
        <p:blipFill>
          <a:blip r:embed="rId4">
            <a:alphaModFix/>
          </a:blip>
          <a:stretch>
            <a:fillRect/>
          </a:stretch>
        </p:blipFill>
        <p:spPr>
          <a:xfrm>
            <a:off x="0" y="3191500"/>
            <a:ext cx="12191999" cy="3621475"/>
          </a:xfrm>
          <a:prstGeom prst="rect">
            <a:avLst/>
          </a:prstGeom>
          <a:noFill/>
          <a:ln>
            <a:noFill/>
          </a:ln>
        </p:spPr>
      </p:pic>
      <p:pic>
        <p:nvPicPr>
          <p:cNvPr id="227" name="Google Shape;227;p25"/>
          <p:cNvPicPr preferRelativeResize="0"/>
          <p:nvPr/>
        </p:nvPicPr>
        <p:blipFill>
          <a:blip r:embed="rId5">
            <a:alphaModFix/>
          </a:blip>
          <a:stretch>
            <a:fillRect/>
          </a:stretch>
        </p:blipFill>
        <p:spPr>
          <a:xfrm>
            <a:off x="4473563" y="2275400"/>
            <a:ext cx="4276725" cy="1257300"/>
          </a:xfrm>
          <a:prstGeom prst="rect">
            <a:avLst/>
          </a:prstGeom>
          <a:noFill/>
          <a:ln>
            <a:noFill/>
          </a:ln>
        </p:spPr>
      </p:pic>
      <p:sp>
        <p:nvSpPr>
          <p:cNvPr id="228" name="Google Shape;228;p25"/>
          <p:cNvSpPr txBox="1"/>
          <p:nvPr/>
        </p:nvSpPr>
        <p:spPr>
          <a:xfrm>
            <a:off x="-167375" y="850277"/>
            <a:ext cx="67566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8993AC"/>
              </a:buClr>
              <a:buSzPts val="1400"/>
              <a:buChar char="●"/>
            </a:pPr>
            <a:r>
              <a:rPr lang="en-US">
                <a:solidFill>
                  <a:srgbClr val="8993AC"/>
                </a:solidFill>
              </a:rPr>
              <a:t>Interfaces and patterns</a:t>
            </a:r>
            <a:endParaRPr>
              <a:solidFill>
                <a:srgbClr val="8993AC"/>
              </a:solidFill>
            </a:endParaRPr>
          </a:p>
          <a:p>
            <a:pPr indent="-317500" lvl="0" marL="457200" rtl="0" algn="l">
              <a:spcBef>
                <a:spcPts val="0"/>
              </a:spcBef>
              <a:spcAft>
                <a:spcPts val="0"/>
              </a:spcAft>
              <a:buClr>
                <a:srgbClr val="8993AC"/>
              </a:buClr>
              <a:buSzPts val="1400"/>
              <a:buChar char="●"/>
            </a:pPr>
            <a:r>
              <a:rPr lang="en-US">
                <a:solidFill>
                  <a:srgbClr val="8993AC"/>
                </a:solidFill>
              </a:rPr>
              <a:t>SALT</a:t>
            </a:r>
            <a:endParaRPr>
              <a:solidFill>
                <a:srgbClr val="8993AC"/>
              </a:solidFill>
            </a:endParaRPr>
          </a:p>
          <a:p>
            <a:pPr indent="-317500" lvl="0" marL="457200" rtl="0" algn="l">
              <a:spcBef>
                <a:spcPts val="0"/>
              </a:spcBef>
              <a:spcAft>
                <a:spcPts val="0"/>
              </a:spcAft>
              <a:buClr>
                <a:srgbClr val="8993AC"/>
              </a:buClr>
              <a:buSzPts val="1400"/>
              <a:buChar char="●"/>
            </a:pPr>
            <a:r>
              <a:rPr lang="en-US">
                <a:solidFill>
                  <a:srgbClr val="8993AC"/>
                </a:solidFill>
              </a:rPr>
              <a:t>Password cifrata nel database</a:t>
            </a:r>
            <a:endParaRPr>
              <a:solidFill>
                <a:srgbClr val="8993AC"/>
              </a:solidFill>
            </a:endParaRPr>
          </a:p>
          <a:p>
            <a:pPr indent="-317500" lvl="0" marL="457200" rtl="0" algn="l">
              <a:spcBef>
                <a:spcPts val="0"/>
              </a:spcBef>
              <a:spcAft>
                <a:spcPts val="0"/>
              </a:spcAft>
              <a:buClr>
                <a:srgbClr val="8993AC"/>
              </a:buClr>
              <a:buSzPts val="1400"/>
              <a:buChar char="●"/>
            </a:pPr>
            <a:r>
              <a:rPr lang="en-US">
                <a:solidFill>
                  <a:srgbClr val="8993AC"/>
                </a:solidFill>
              </a:rPr>
              <a:t>Password Complexity pattern constraint</a:t>
            </a:r>
            <a:endParaRPr>
              <a:solidFill>
                <a:srgbClr val="8993AC"/>
              </a:solidFill>
            </a:endParaRPr>
          </a:p>
          <a:p>
            <a:pPr indent="-317500" lvl="0" marL="457200" rtl="0" algn="l">
              <a:spcBef>
                <a:spcPts val="0"/>
              </a:spcBef>
              <a:spcAft>
                <a:spcPts val="0"/>
              </a:spcAft>
              <a:buClr>
                <a:srgbClr val="8993AC"/>
              </a:buClr>
              <a:buSzPts val="1400"/>
              <a:buChar char="●"/>
            </a:pPr>
            <a:r>
              <a:rPr lang="en-US">
                <a:solidFill>
                  <a:srgbClr val="8993AC"/>
                </a:solidFill>
              </a:rPr>
              <a:t>GitGuardian check uploaded code</a:t>
            </a:r>
            <a:endParaRPr>
              <a:solidFill>
                <a:srgbClr val="8993AC"/>
              </a:solidFill>
            </a:endParaRPr>
          </a:p>
          <a:p>
            <a:pPr indent="-317500" lvl="0" marL="457200" rtl="0" algn="l">
              <a:spcBef>
                <a:spcPts val="0"/>
              </a:spcBef>
              <a:spcAft>
                <a:spcPts val="0"/>
              </a:spcAft>
              <a:buClr>
                <a:srgbClr val="8993AC"/>
              </a:buClr>
              <a:buSzPts val="1400"/>
              <a:buChar char="●"/>
            </a:pPr>
            <a:r>
              <a:rPr lang="en-US">
                <a:solidFill>
                  <a:srgbClr val="8993AC"/>
                </a:solidFill>
              </a:rPr>
              <a:t>JWT token per i metodi esposti</a:t>
            </a:r>
            <a:endParaRPr>
              <a:solidFill>
                <a:srgbClr val="8993AC"/>
              </a:solidFill>
            </a:endParaRPr>
          </a:p>
          <a:p>
            <a:pPr indent="-317500" lvl="0" marL="457200" rtl="0" algn="l">
              <a:spcBef>
                <a:spcPts val="0"/>
              </a:spcBef>
              <a:spcAft>
                <a:spcPts val="0"/>
              </a:spcAft>
              <a:buClr>
                <a:srgbClr val="8993AC"/>
              </a:buClr>
              <a:buSzPts val="1400"/>
              <a:buChar char="●"/>
            </a:pPr>
            <a:r>
              <a:rPr lang="en-US">
                <a:solidFill>
                  <a:srgbClr val="8993AC"/>
                </a:solidFill>
              </a:rPr>
              <a:t>protocollo HTTPS per cifrare la comunicazione</a:t>
            </a:r>
            <a:endParaRPr>
              <a:solidFill>
                <a:srgbClr val="8993AC"/>
              </a:solidFill>
            </a:endParaRPr>
          </a:p>
          <a:p>
            <a:pPr indent="-317500" lvl="0" marL="457200" rtl="0" algn="l">
              <a:spcBef>
                <a:spcPts val="0"/>
              </a:spcBef>
              <a:spcAft>
                <a:spcPts val="0"/>
              </a:spcAft>
              <a:buSzPts val="1400"/>
              <a:buChar char="●"/>
            </a:pPr>
            <a:r>
              <a:rPr lang="en-US"/>
              <a:t>Attempts per evitare bruteforce</a:t>
            </a:r>
            <a:endParaRPr/>
          </a:p>
          <a:p>
            <a:pPr indent="-317500" lvl="0" marL="457200" rtl="0" algn="l">
              <a:spcBef>
                <a:spcPts val="0"/>
              </a:spcBef>
              <a:spcAft>
                <a:spcPts val="0"/>
              </a:spcAft>
              <a:buSzPts val="1400"/>
              <a:buChar char="●"/>
            </a:pPr>
            <a:r>
              <a:rPr lang="en-US"/>
              <a:t>Different DB users</a:t>
            </a:r>
            <a:endParaRPr/>
          </a:p>
        </p:txBody>
      </p:sp>
      <p:pic>
        <p:nvPicPr>
          <p:cNvPr id="229" name="Google Shape;229;p25"/>
          <p:cNvPicPr preferRelativeResize="0"/>
          <p:nvPr/>
        </p:nvPicPr>
        <p:blipFill>
          <a:blip r:embed="rId6">
            <a:alphaModFix/>
          </a:blip>
          <a:stretch>
            <a:fillRect/>
          </a:stretch>
        </p:blipFill>
        <p:spPr>
          <a:xfrm>
            <a:off x="7804213" y="980000"/>
            <a:ext cx="4486275" cy="52482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6"/>
          <p:cNvPicPr preferRelativeResize="0"/>
          <p:nvPr/>
        </p:nvPicPr>
        <p:blipFill>
          <a:blip r:embed="rId3">
            <a:alphaModFix/>
          </a:blip>
          <a:stretch>
            <a:fillRect/>
          </a:stretch>
        </p:blipFill>
        <p:spPr>
          <a:xfrm>
            <a:off x="11008756" y="6188050"/>
            <a:ext cx="1232243" cy="669950"/>
          </a:xfrm>
          <a:prstGeom prst="rect">
            <a:avLst/>
          </a:prstGeom>
          <a:noFill/>
          <a:ln>
            <a:noFill/>
          </a:ln>
        </p:spPr>
      </p:pic>
      <p:sp>
        <p:nvSpPr>
          <p:cNvPr id="235" name="Google Shape;235;p26"/>
          <p:cNvSpPr txBox="1"/>
          <p:nvPr/>
        </p:nvSpPr>
        <p:spPr>
          <a:xfrm>
            <a:off x="2075325" y="5037375"/>
            <a:ext cx="47424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p:txBody>
      </p:sp>
      <p:sp>
        <p:nvSpPr>
          <p:cNvPr id="236" name="Google Shape;236;p26"/>
          <p:cNvSpPr/>
          <p:nvPr/>
        </p:nvSpPr>
        <p:spPr>
          <a:xfrm>
            <a:off x="1823258" y="88074"/>
            <a:ext cx="9091800" cy="800700"/>
          </a:xfrm>
          <a:prstGeom prst="roundRect">
            <a:avLst>
              <a:gd fmla="val 8782" name="adj"/>
            </a:avLst>
          </a:prstGeom>
          <a:solidFill>
            <a:srgbClr val="518B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 name="Google Shape;237;p26"/>
          <p:cNvSpPr/>
          <p:nvPr/>
        </p:nvSpPr>
        <p:spPr>
          <a:xfrm>
            <a:off x="1041088" y="87800"/>
            <a:ext cx="995247" cy="801250"/>
          </a:xfrm>
          <a:custGeom>
            <a:rect b="b" l="l" r="r" t="t"/>
            <a:pathLst>
              <a:path extrusionOk="0" h="1180" w="1180">
                <a:moveTo>
                  <a:pt x="1132" y="276"/>
                </a:moveTo>
                <a:cubicBezTo>
                  <a:pt x="904" y="276"/>
                  <a:pt x="904" y="276"/>
                  <a:pt x="904" y="276"/>
                </a:cubicBezTo>
                <a:cubicBezTo>
                  <a:pt x="904" y="48"/>
                  <a:pt x="904" y="48"/>
                  <a:pt x="904" y="48"/>
                </a:cubicBezTo>
                <a:cubicBezTo>
                  <a:pt x="904" y="22"/>
                  <a:pt x="882" y="0"/>
                  <a:pt x="856" y="0"/>
                </a:cubicBezTo>
                <a:cubicBezTo>
                  <a:pt x="324" y="0"/>
                  <a:pt x="324" y="0"/>
                  <a:pt x="324" y="0"/>
                </a:cubicBezTo>
                <a:cubicBezTo>
                  <a:pt x="298" y="0"/>
                  <a:pt x="276" y="22"/>
                  <a:pt x="276" y="48"/>
                </a:cubicBezTo>
                <a:cubicBezTo>
                  <a:pt x="276" y="276"/>
                  <a:pt x="276" y="276"/>
                  <a:pt x="276" y="276"/>
                </a:cubicBezTo>
                <a:cubicBezTo>
                  <a:pt x="48" y="276"/>
                  <a:pt x="48" y="276"/>
                  <a:pt x="48" y="276"/>
                </a:cubicBezTo>
                <a:cubicBezTo>
                  <a:pt x="22" y="276"/>
                  <a:pt x="0" y="298"/>
                  <a:pt x="0" y="324"/>
                </a:cubicBezTo>
                <a:cubicBezTo>
                  <a:pt x="0" y="856"/>
                  <a:pt x="0" y="856"/>
                  <a:pt x="0" y="856"/>
                </a:cubicBezTo>
                <a:cubicBezTo>
                  <a:pt x="0" y="882"/>
                  <a:pt x="22" y="904"/>
                  <a:pt x="48" y="904"/>
                </a:cubicBezTo>
                <a:cubicBezTo>
                  <a:pt x="276" y="904"/>
                  <a:pt x="276" y="904"/>
                  <a:pt x="276" y="904"/>
                </a:cubicBezTo>
                <a:cubicBezTo>
                  <a:pt x="276" y="1132"/>
                  <a:pt x="276" y="1132"/>
                  <a:pt x="276" y="1132"/>
                </a:cubicBezTo>
                <a:cubicBezTo>
                  <a:pt x="276" y="1158"/>
                  <a:pt x="298" y="1180"/>
                  <a:pt x="324" y="1180"/>
                </a:cubicBezTo>
                <a:cubicBezTo>
                  <a:pt x="856" y="1180"/>
                  <a:pt x="856" y="1180"/>
                  <a:pt x="856" y="1180"/>
                </a:cubicBezTo>
                <a:cubicBezTo>
                  <a:pt x="882" y="1180"/>
                  <a:pt x="904" y="1158"/>
                  <a:pt x="904" y="1132"/>
                </a:cubicBezTo>
                <a:cubicBezTo>
                  <a:pt x="904" y="904"/>
                  <a:pt x="904" y="904"/>
                  <a:pt x="904" y="904"/>
                </a:cubicBezTo>
                <a:cubicBezTo>
                  <a:pt x="1132" y="904"/>
                  <a:pt x="1132" y="904"/>
                  <a:pt x="1132" y="904"/>
                </a:cubicBezTo>
                <a:cubicBezTo>
                  <a:pt x="1158" y="904"/>
                  <a:pt x="1180" y="882"/>
                  <a:pt x="1180" y="856"/>
                </a:cubicBezTo>
                <a:cubicBezTo>
                  <a:pt x="1180" y="324"/>
                  <a:pt x="1180" y="324"/>
                  <a:pt x="1180" y="324"/>
                </a:cubicBezTo>
                <a:cubicBezTo>
                  <a:pt x="1180" y="298"/>
                  <a:pt x="1158" y="276"/>
                  <a:pt x="1132" y="27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26"/>
          <p:cNvSpPr txBox="1"/>
          <p:nvPr/>
        </p:nvSpPr>
        <p:spPr>
          <a:xfrm>
            <a:off x="2560441" y="194998"/>
            <a:ext cx="8019900" cy="584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r>
              <a:rPr b="1" lang="en-US" sz="3200">
                <a:solidFill>
                  <a:schemeClr val="lt1"/>
                </a:solidFill>
                <a:latin typeface="Calibri"/>
                <a:ea typeface="Calibri"/>
                <a:cs typeface="Calibri"/>
                <a:sym typeface="Calibri"/>
              </a:rPr>
              <a:t>       JSON-WEB-TOKEN</a:t>
            </a:r>
            <a:endParaRPr b="1" sz="3200">
              <a:solidFill>
                <a:schemeClr val="lt1"/>
              </a:solidFill>
              <a:latin typeface="Calibri"/>
              <a:ea typeface="Calibri"/>
              <a:cs typeface="Calibri"/>
              <a:sym typeface="Calibri"/>
            </a:endParaRPr>
          </a:p>
          <a:p>
            <a:pPr indent="0" lvl="0" marL="0" rtl="0" algn="l">
              <a:spcBef>
                <a:spcPts val="0"/>
              </a:spcBef>
              <a:spcAft>
                <a:spcPts val="0"/>
              </a:spcAft>
              <a:buNone/>
            </a:pPr>
            <a:r>
              <a:t/>
            </a:r>
            <a:endParaRPr sz="2900">
              <a:latin typeface="Impact"/>
              <a:ea typeface="Impact"/>
              <a:cs typeface="Impact"/>
              <a:sym typeface="Impact"/>
            </a:endParaRPr>
          </a:p>
        </p:txBody>
      </p:sp>
      <p:pic>
        <p:nvPicPr>
          <p:cNvPr id="239" name="Google Shape;239;p26"/>
          <p:cNvPicPr preferRelativeResize="0"/>
          <p:nvPr/>
        </p:nvPicPr>
        <p:blipFill>
          <a:blip r:embed="rId4">
            <a:alphaModFix/>
          </a:blip>
          <a:stretch>
            <a:fillRect/>
          </a:stretch>
        </p:blipFill>
        <p:spPr>
          <a:xfrm>
            <a:off x="1631601" y="933900"/>
            <a:ext cx="7869001" cy="4103475"/>
          </a:xfrm>
          <a:prstGeom prst="rect">
            <a:avLst/>
          </a:prstGeom>
          <a:noFill/>
          <a:ln cap="flat" cmpd="sng" w="19050">
            <a:solidFill>
              <a:schemeClr val="dk2"/>
            </a:solidFill>
            <a:prstDash val="solid"/>
            <a:round/>
            <a:headEnd len="sm" w="sm" type="none"/>
            <a:tailEnd len="sm" w="sm" type="none"/>
          </a:ln>
        </p:spPr>
      </p:pic>
      <p:sp>
        <p:nvSpPr>
          <p:cNvPr id="240" name="Google Shape;240;p26"/>
          <p:cNvSpPr txBox="1"/>
          <p:nvPr/>
        </p:nvSpPr>
        <p:spPr>
          <a:xfrm>
            <a:off x="157725" y="4978450"/>
            <a:ext cx="6660000" cy="2154900"/>
          </a:xfrm>
          <a:prstGeom prst="rect">
            <a:avLst/>
          </a:prstGeom>
          <a:noFill/>
          <a:ln>
            <a:noFill/>
          </a:ln>
        </p:spPr>
        <p:txBody>
          <a:bodyPr anchorCtr="0" anchor="t" bIns="91425" lIns="91425" spcFirstLastPara="1" rIns="91425" wrap="square" tIns="91425">
            <a:spAutoFit/>
          </a:bodyPr>
          <a:lstStyle/>
          <a:p>
            <a:pPr indent="-317500" lvl="0" marL="457200" marR="38100" rtl="0" algn="l">
              <a:lnSpc>
                <a:spcPct val="128571"/>
              </a:lnSpc>
              <a:spcBef>
                <a:spcPts val="0"/>
              </a:spcBef>
              <a:spcAft>
                <a:spcPts val="0"/>
              </a:spcAft>
              <a:buClr>
                <a:srgbClr val="202124"/>
              </a:buClr>
              <a:buSzPts val="1400"/>
              <a:buChar char="●"/>
            </a:pPr>
            <a:r>
              <a:rPr lang="en-US">
                <a:solidFill>
                  <a:srgbClr val="202124"/>
                </a:solidFill>
                <a:highlight>
                  <a:srgbClr val="F8F9FA"/>
                </a:highlight>
              </a:rPr>
              <a:t>I</a:t>
            </a:r>
            <a:r>
              <a:rPr lang="en-US">
                <a:solidFill>
                  <a:srgbClr val="202124"/>
                </a:solidFill>
                <a:highlight>
                  <a:srgbClr val="F8F9FA"/>
                </a:highlight>
              </a:rPr>
              <a:t>l JWT è uno standard utilizzato per l'autenticazione delle richieste http.</a:t>
            </a:r>
            <a:endParaRPr>
              <a:solidFill>
                <a:srgbClr val="202124"/>
              </a:solidFill>
              <a:highlight>
                <a:srgbClr val="F8F9FA"/>
              </a:highlight>
            </a:endParaRPr>
          </a:p>
          <a:p>
            <a:pPr indent="-317500" lvl="0" marL="457200" marR="38100" rtl="0" algn="l">
              <a:lnSpc>
                <a:spcPct val="128571"/>
              </a:lnSpc>
              <a:spcBef>
                <a:spcPts val="0"/>
              </a:spcBef>
              <a:spcAft>
                <a:spcPts val="0"/>
              </a:spcAft>
              <a:buClr>
                <a:srgbClr val="202124"/>
              </a:buClr>
              <a:buSzPts val="1400"/>
              <a:buChar char="●"/>
            </a:pPr>
            <a:r>
              <a:rPr lang="en-US">
                <a:solidFill>
                  <a:srgbClr val="202124"/>
                </a:solidFill>
                <a:highlight>
                  <a:srgbClr val="F8F9FA"/>
                </a:highlight>
              </a:rPr>
              <a:t>Ha 3 campi Header,Payload,Signature</a:t>
            </a:r>
            <a:endParaRPr>
              <a:solidFill>
                <a:srgbClr val="202124"/>
              </a:solidFill>
              <a:highlight>
                <a:srgbClr val="F8F9FA"/>
              </a:highlight>
            </a:endParaRPr>
          </a:p>
          <a:p>
            <a:pPr indent="-317500" lvl="0" marL="457200" marR="38100" rtl="0" algn="l">
              <a:lnSpc>
                <a:spcPct val="128571"/>
              </a:lnSpc>
              <a:spcBef>
                <a:spcPts val="0"/>
              </a:spcBef>
              <a:spcAft>
                <a:spcPts val="0"/>
              </a:spcAft>
              <a:buClr>
                <a:srgbClr val="202124"/>
              </a:buClr>
              <a:buSzPts val="1400"/>
              <a:buChar char="●"/>
            </a:pPr>
            <a:r>
              <a:rPr lang="en-US">
                <a:latin typeface="Calibri"/>
                <a:ea typeface="Calibri"/>
                <a:cs typeface="Calibri"/>
                <a:sym typeface="Calibri"/>
              </a:rPr>
              <a:t>I</a:t>
            </a:r>
            <a:r>
              <a:rPr lang="en-US">
                <a:latin typeface="Calibri"/>
                <a:ea typeface="Calibri"/>
                <a:cs typeface="Calibri"/>
                <a:sym typeface="Calibri"/>
              </a:rPr>
              <a:t>l token può essere crittografato e firmato utilizzando una chiave disponibile solo per il sistema  che lo ha generato.</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Nel payload troviamo la durata del token e altre informazioni come il ruolo</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solidFill>
                  <a:srgbClr val="202124"/>
                </a:solidFill>
                <a:highlight>
                  <a:srgbClr val="F8F9FA"/>
                </a:highlight>
              </a:rPr>
              <a:t>Il contenuto del payload non è crittografato, è importante che contenga dati sensibili.</a:t>
            </a:r>
            <a:endParaRPr>
              <a:solidFill>
                <a:srgbClr val="202124"/>
              </a:solidFill>
              <a:highlight>
                <a:srgbClr val="F8F9FA"/>
              </a:highlight>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41" name="Google Shape;241;p26"/>
          <p:cNvPicPr preferRelativeResize="0"/>
          <p:nvPr/>
        </p:nvPicPr>
        <p:blipFill>
          <a:blip r:embed="rId5">
            <a:alphaModFix/>
          </a:blip>
          <a:stretch>
            <a:fillRect/>
          </a:stretch>
        </p:blipFill>
        <p:spPr>
          <a:xfrm>
            <a:off x="7608550" y="5492713"/>
            <a:ext cx="2971800" cy="6953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500"/>
                                        <p:tgtEl>
                                          <p:spTgt spid="23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7"/>
          <p:cNvPicPr preferRelativeResize="0"/>
          <p:nvPr/>
        </p:nvPicPr>
        <p:blipFill>
          <a:blip r:embed="rId3">
            <a:alphaModFix/>
          </a:blip>
          <a:stretch>
            <a:fillRect/>
          </a:stretch>
        </p:blipFill>
        <p:spPr>
          <a:xfrm>
            <a:off x="11008756" y="6188050"/>
            <a:ext cx="1232243" cy="669950"/>
          </a:xfrm>
          <a:prstGeom prst="rect">
            <a:avLst/>
          </a:prstGeom>
          <a:noFill/>
          <a:ln>
            <a:noFill/>
          </a:ln>
        </p:spPr>
      </p:pic>
      <p:sp>
        <p:nvSpPr>
          <p:cNvPr id="247" name="Google Shape;247;p27"/>
          <p:cNvSpPr/>
          <p:nvPr/>
        </p:nvSpPr>
        <p:spPr>
          <a:xfrm>
            <a:off x="1823258" y="88074"/>
            <a:ext cx="9091800" cy="800700"/>
          </a:xfrm>
          <a:prstGeom prst="roundRect">
            <a:avLst>
              <a:gd fmla="val 8782" name="adj"/>
            </a:avLst>
          </a:prstGeom>
          <a:solidFill>
            <a:srgbClr val="518B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Google Shape;248;p27"/>
          <p:cNvSpPr/>
          <p:nvPr/>
        </p:nvSpPr>
        <p:spPr>
          <a:xfrm>
            <a:off x="1276938" y="87800"/>
            <a:ext cx="995247" cy="801250"/>
          </a:xfrm>
          <a:custGeom>
            <a:rect b="b" l="l" r="r" t="t"/>
            <a:pathLst>
              <a:path extrusionOk="0" h="1180" w="1180">
                <a:moveTo>
                  <a:pt x="1132" y="276"/>
                </a:moveTo>
                <a:cubicBezTo>
                  <a:pt x="904" y="276"/>
                  <a:pt x="904" y="276"/>
                  <a:pt x="904" y="276"/>
                </a:cubicBezTo>
                <a:cubicBezTo>
                  <a:pt x="904" y="48"/>
                  <a:pt x="904" y="48"/>
                  <a:pt x="904" y="48"/>
                </a:cubicBezTo>
                <a:cubicBezTo>
                  <a:pt x="904" y="22"/>
                  <a:pt x="882" y="0"/>
                  <a:pt x="856" y="0"/>
                </a:cubicBezTo>
                <a:cubicBezTo>
                  <a:pt x="324" y="0"/>
                  <a:pt x="324" y="0"/>
                  <a:pt x="324" y="0"/>
                </a:cubicBezTo>
                <a:cubicBezTo>
                  <a:pt x="298" y="0"/>
                  <a:pt x="276" y="22"/>
                  <a:pt x="276" y="48"/>
                </a:cubicBezTo>
                <a:cubicBezTo>
                  <a:pt x="276" y="276"/>
                  <a:pt x="276" y="276"/>
                  <a:pt x="276" y="276"/>
                </a:cubicBezTo>
                <a:cubicBezTo>
                  <a:pt x="48" y="276"/>
                  <a:pt x="48" y="276"/>
                  <a:pt x="48" y="276"/>
                </a:cubicBezTo>
                <a:cubicBezTo>
                  <a:pt x="22" y="276"/>
                  <a:pt x="0" y="298"/>
                  <a:pt x="0" y="324"/>
                </a:cubicBezTo>
                <a:cubicBezTo>
                  <a:pt x="0" y="856"/>
                  <a:pt x="0" y="856"/>
                  <a:pt x="0" y="856"/>
                </a:cubicBezTo>
                <a:cubicBezTo>
                  <a:pt x="0" y="882"/>
                  <a:pt x="22" y="904"/>
                  <a:pt x="48" y="904"/>
                </a:cubicBezTo>
                <a:cubicBezTo>
                  <a:pt x="276" y="904"/>
                  <a:pt x="276" y="904"/>
                  <a:pt x="276" y="904"/>
                </a:cubicBezTo>
                <a:cubicBezTo>
                  <a:pt x="276" y="1132"/>
                  <a:pt x="276" y="1132"/>
                  <a:pt x="276" y="1132"/>
                </a:cubicBezTo>
                <a:cubicBezTo>
                  <a:pt x="276" y="1158"/>
                  <a:pt x="298" y="1180"/>
                  <a:pt x="324" y="1180"/>
                </a:cubicBezTo>
                <a:cubicBezTo>
                  <a:pt x="856" y="1180"/>
                  <a:pt x="856" y="1180"/>
                  <a:pt x="856" y="1180"/>
                </a:cubicBezTo>
                <a:cubicBezTo>
                  <a:pt x="882" y="1180"/>
                  <a:pt x="904" y="1158"/>
                  <a:pt x="904" y="1132"/>
                </a:cubicBezTo>
                <a:cubicBezTo>
                  <a:pt x="904" y="904"/>
                  <a:pt x="904" y="904"/>
                  <a:pt x="904" y="904"/>
                </a:cubicBezTo>
                <a:cubicBezTo>
                  <a:pt x="1132" y="904"/>
                  <a:pt x="1132" y="904"/>
                  <a:pt x="1132" y="904"/>
                </a:cubicBezTo>
                <a:cubicBezTo>
                  <a:pt x="1158" y="904"/>
                  <a:pt x="1180" y="882"/>
                  <a:pt x="1180" y="856"/>
                </a:cubicBezTo>
                <a:cubicBezTo>
                  <a:pt x="1180" y="324"/>
                  <a:pt x="1180" y="324"/>
                  <a:pt x="1180" y="324"/>
                </a:cubicBezTo>
                <a:cubicBezTo>
                  <a:pt x="1180" y="298"/>
                  <a:pt x="1158" y="276"/>
                  <a:pt x="1132" y="27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27"/>
          <p:cNvSpPr txBox="1"/>
          <p:nvPr/>
        </p:nvSpPr>
        <p:spPr>
          <a:xfrm>
            <a:off x="2560441" y="194998"/>
            <a:ext cx="8019900" cy="584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3200">
                <a:solidFill>
                  <a:schemeClr val="lt1"/>
                </a:solidFill>
                <a:latin typeface="Calibri"/>
                <a:ea typeface="Calibri"/>
                <a:cs typeface="Calibri"/>
                <a:sym typeface="Calibri"/>
              </a:rPr>
              <a:t>                      Autenticazione</a:t>
            </a:r>
            <a:endParaRPr/>
          </a:p>
        </p:txBody>
      </p:sp>
      <p:sp>
        <p:nvSpPr>
          <p:cNvPr id="250" name="Google Shape;250;p27"/>
          <p:cNvSpPr txBox="1"/>
          <p:nvPr/>
        </p:nvSpPr>
        <p:spPr>
          <a:xfrm>
            <a:off x="330175" y="6273125"/>
            <a:ext cx="8593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l’endpoint di autenticazione è accessibile a tutti l’header di richiesta HTTP non ha bisogno del JWT.</a:t>
            </a:r>
            <a:endParaRPr>
              <a:latin typeface="Calibri"/>
              <a:ea typeface="Calibri"/>
              <a:cs typeface="Calibri"/>
              <a:sym typeface="Calibri"/>
            </a:endParaRPr>
          </a:p>
        </p:txBody>
      </p:sp>
      <p:pic>
        <p:nvPicPr>
          <p:cNvPr id="251" name="Google Shape;251;p27"/>
          <p:cNvPicPr preferRelativeResize="0"/>
          <p:nvPr/>
        </p:nvPicPr>
        <p:blipFill>
          <a:blip r:embed="rId4">
            <a:alphaModFix/>
          </a:blip>
          <a:stretch>
            <a:fillRect/>
          </a:stretch>
        </p:blipFill>
        <p:spPr>
          <a:xfrm>
            <a:off x="7029350" y="1464850"/>
            <a:ext cx="3838550" cy="4808275"/>
          </a:xfrm>
          <a:prstGeom prst="rect">
            <a:avLst/>
          </a:prstGeom>
          <a:noFill/>
          <a:ln cap="flat" cmpd="sng" w="19050">
            <a:solidFill>
              <a:schemeClr val="dk2"/>
            </a:solidFill>
            <a:prstDash val="solid"/>
            <a:round/>
            <a:headEnd len="sm" w="sm" type="none"/>
            <a:tailEnd len="sm" w="sm" type="none"/>
          </a:ln>
        </p:spPr>
      </p:pic>
      <p:pic>
        <p:nvPicPr>
          <p:cNvPr id="252" name="Google Shape;252;p27"/>
          <p:cNvPicPr preferRelativeResize="0"/>
          <p:nvPr/>
        </p:nvPicPr>
        <p:blipFill>
          <a:blip r:embed="rId5">
            <a:alphaModFix/>
          </a:blip>
          <a:stretch>
            <a:fillRect/>
          </a:stretch>
        </p:blipFill>
        <p:spPr>
          <a:xfrm>
            <a:off x="1199675" y="945875"/>
            <a:ext cx="5177226" cy="5161075"/>
          </a:xfrm>
          <a:prstGeom prst="rect">
            <a:avLst/>
          </a:prstGeom>
          <a:noFill/>
          <a:ln>
            <a:noFill/>
          </a:ln>
        </p:spPr>
      </p:pic>
      <p:sp>
        <p:nvSpPr>
          <p:cNvPr id="253" name="Google Shape;253;p27"/>
          <p:cNvSpPr txBox="1"/>
          <p:nvPr/>
        </p:nvSpPr>
        <p:spPr>
          <a:xfrm>
            <a:off x="7783575" y="1130675"/>
            <a:ext cx="2330100" cy="4002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Impact"/>
                <a:ea typeface="Impact"/>
                <a:cs typeface="Impact"/>
                <a:sym typeface="Impact"/>
              </a:rPr>
              <a:t>SCHERMATA DI LOGIN</a:t>
            </a:r>
            <a:endParaRPr>
              <a:latin typeface="Impact"/>
              <a:ea typeface="Impact"/>
              <a:cs typeface="Impact"/>
              <a:sym typeface="Impact"/>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8"/>
          <p:cNvPicPr preferRelativeResize="0"/>
          <p:nvPr/>
        </p:nvPicPr>
        <p:blipFill>
          <a:blip r:embed="rId3">
            <a:alphaModFix/>
          </a:blip>
          <a:stretch>
            <a:fillRect/>
          </a:stretch>
        </p:blipFill>
        <p:spPr>
          <a:xfrm>
            <a:off x="11008756" y="6188050"/>
            <a:ext cx="1232243" cy="669950"/>
          </a:xfrm>
          <a:prstGeom prst="rect">
            <a:avLst/>
          </a:prstGeom>
          <a:noFill/>
          <a:ln>
            <a:noFill/>
          </a:ln>
        </p:spPr>
      </p:pic>
      <p:sp>
        <p:nvSpPr>
          <p:cNvPr id="259" name="Google Shape;259;p28"/>
          <p:cNvSpPr/>
          <p:nvPr/>
        </p:nvSpPr>
        <p:spPr>
          <a:xfrm>
            <a:off x="1823258" y="88074"/>
            <a:ext cx="9091800" cy="800700"/>
          </a:xfrm>
          <a:prstGeom prst="roundRect">
            <a:avLst>
              <a:gd fmla="val 8782" name="adj"/>
            </a:avLst>
          </a:prstGeom>
          <a:solidFill>
            <a:srgbClr val="518B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28"/>
          <p:cNvSpPr/>
          <p:nvPr/>
        </p:nvSpPr>
        <p:spPr>
          <a:xfrm>
            <a:off x="1276938" y="87800"/>
            <a:ext cx="995247" cy="801250"/>
          </a:xfrm>
          <a:custGeom>
            <a:rect b="b" l="l" r="r" t="t"/>
            <a:pathLst>
              <a:path extrusionOk="0" h="1180" w="1180">
                <a:moveTo>
                  <a:pt x="1132" y="276"/>
                </a:moveTo>
                <a:cubicBezTo>
                  <a:pt x="904" y="276"/>
                  <a:pt x="904" y="276"/>
                  <a:pt x="904" y="276"/>
                </a:cubicBezTo>
                <a:cubicBezTo>
                  <a:pt x="904" y="48"/>
                  <a:pt x="904" y="48"/>
                  <a:pt x="904" y="48"/>
                </a:cubicBezTo>
                <a:cubicBezTo>
                  <a:pt x="904" y="22"/>
                  <a:pt x="882" y="0"/>
                  <a:pt x="856" y="0"/>
                </a:cubicBezTo>
                <a:cubicBezTo>
                  <a:pt x="324" y="0"/>
                  <a:pt x="324" y="0"/>
                  <a:pt x="324" y="0"/>
                </a:cubicBezTo>
                <a:cubicBezTo>
                  <a:pt x="298" y="0"/>
                  <a:pt x="276" y="22"/>
                  <a:pt x="276" y="48"/>
                </a:cubicBezTo>
                <a:cubicBezTo>
                  <a:pt x="276" y="276"/>
                  <a:pt x="276" y="276"/>
                  <a:pt x="276" y="276"/>
                </a:cubicBezTo>
                <a:cubicBezTo>
                  <a:pt x="48" y="276"/>
                  <a:pt x="48" y="276"/>
                  <a:pt x="48" y="276"/>
                </a:cubicBezTo>
                <a:cubicBezTo>
                  <a:pt x="22" y="276"/>
                  <a:pt x="0" y="298"/>
                  <a:pt x="0" y="324"/>
                </a:cubicBezTo>
                <a:cubicBezTo>
                  <a:pt x="0" y="856"/>
                  <a:pt x="0" y="856"/>
                  <a:pt x="0" y="856"/>
                </a:cubicBezTo>
                <a:cubicBezTo>
                  <a:pt x="0" y="882"/>
                  <a:pt x="22" y="904"/>
                  <a:pt x="48" y="904"/>
                </a:cubicBezTo>
                <a:cubicBezTo>
                  <a:pt x="276" y="904"/>
                  <a:pt x="276" y="904"/>
                  <a:pt x="276" y="904"/>
                </a:cubicBezTo>
                <a:cubicBezTo>
                  <a:pt x="276" y="1132"/>
                  <a:pt x="276" y="1132"/>
                  <a:pt x="276" y="1132"/>
                </a:cubicBezTo>
                <a:cubicBezTo>
                  <a:pt x="276" y="1158"/>
                  <a:pt x="298" y="1180"/>
                  <a:pt x="324" y="1180"/>
                </a:cubicBezTo>
                <a:cubicBezTo>
                  <a:pt x="856" y="1180"/>
                  <a:pt x="856" y="1180"/>
                  <a:pt x="856" y="1180"/>
                </a:cubicBezTo>
                <a:cubicBezTo>
                  <a:pt x="882" y="1180"/>
                  <a:pt x="904" y="1158"/>
                  <a:pt x="904" y="1132"/>
                </a:cubicBezTo>
                <a:cubicBezTo>
                  <a:pt x="904" y="904"/>
                  <a:pt x="904" y="904"/>
                  <a:pt x="904" y="904"/>
                </a:cubicBezTo>
                <a:cubicBezTo>
                  <a:pt x="1132" y="904"/>
                  <a:pt x="1132" y="904"/>
                  <a:pt x="1132" y="904"/>
                </a:cubicBezTo>
                <a:cubicBezTo>
                  <a:pt x="1158" y="904"/>
                  <a:pt x="1180" y="882"/>
                  <a:pt x="1180" y="856"/>
                </a:cubicBezTo>
                <a:cubicBezTo>
                  <a:pt x="1180" y="324"/>
                  <a:pt x="1180" y="324"/>
                  <a:pt x="1180" y="324"/>
                </a:cubicBezTo>
                <a:cubicBezTo>
                  <a:pt x="1180" y="298"/>
                  <a:pt x="1158" y="276"/>
                  <a:pt x="1132" y="27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28"/>
          <p:cNvSpPr txBox="1"/>
          <p:nvPr/>
        </p:nvSpPr>
        <p:spPr>
          <a:xfrm>
            <a:off x="2560441" y="194998"/>
            <a:ext cx="80199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Autenticazione basata su ruolo</a:t>
            </a:r>
            <a:endParaRPr b="1" sz="3200">
              <a:solidFill>
                <a:schemeClr val="lt2"/>
              </a:solidFill>
              <a:latin typeface="Calibri"/>
              <a:ea typeface="Calibri"/>
              <a:cs typeface="Calibri"/>
              <a:sym typeface="Calibri"/>
            </a:endParaRPr>
          </a:p>
        </p:txBody>
      </p:sp>
      <p:sp>
        <p:nvSpPr>
          <p:cNvPr id="262" name="Google Shape;262;p28"/>
          <p:cNvSpPr txBox="1"/>
          <p:nvPr/>
        </p:nvSpPr>
        <p:spPr>
          <a:xfrm>
            <a:off x="433925" y="5395825"/>
            <a:ext cx="8772900" cy="1246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Alcuni servizi per essere utilizzati hanno bisogno di una autenticazione jwt basata su ruolo.</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Ogni richiesta deve avere nell’header un token.</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sz="1300">
                <a:latin typeface="Calibri"/>
                <a:ea typeface="Calibri"/>
                <a:cs typeface="Calibri"/>
                <a:sym typeface="Calibri"/>
              </a:rPr>
              <a:t>SecurityContextHolder usa </a:t>
            </a:r>
            <a:r>
              <a:rPr lang="en-US" sz="1300">
                <a:solidFill>
                  <a:srgbClr val="202124"/>
                </a:solidFill>
                <a:highlight>
                  <a:srgbClr val="F8F9FA"/>
                </a:highlight>
                <a:latin typeface="Calibri"/>
                <a:ea typeface="Calibri"/>
                <a:cs typeface="Calibri"/>
                <a:sym typeface="Calibri"/>
              </a:rPr>
              <a:t>utilizza una variabile ThreadLocal per archiviare il securityContext</a:t>
            </a:r>
            <a:r>
              <a:rPr lang="en-US" sz="1300">
                <a:latin typeface="Calibri"/>
                <a:ea typeface="Calibri"/>
                <a:cs typeface="Calibri"/>
                <a:sym typeface="Calibri"/>
              </a:rPr>
              <a:t>, il che significa che il SecurityContext è sempre disponibile per i metodi nello stesso thread di esecuzione.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63" name="Google Shape;263;p28"/>
          <p:cNvPicPr preferRelativeResize="0"/>
          <p:nvPr/>
        </p:nvPicPr>
        <p:blipFill>
          <a:blip r:embed="rId4">
            <a:alphaModFix/>
          </a:blip>
          <a:stretch>
            <a:fillRect/>
          </a:stretch>
        </p:blipFill>
        <p:spPr>
          <a:xfrm>
            <a:off x="1376025" y="889050"/>
            <a:ext cx="6641426" cy="4621450"/>
          </a:xfrm>
          <a:prstGeom prst="rect">
            <a:avLst/>
          </a:prstGeom>
          <a:noFill/>
          <a:ln>
            <a:noFill/>
          </a:ln>
        </p:spPr>
      </p:pic>
      <p:sp>
        <p:nvSpPr>
          <p:cNvPr id="264" name="Google Shape;264;p28"/>
          <p:cNvSpPr txBox="1"/>
          <p:nvPr/>
        </p:nvSpPr>
        <p:spPr>
          <a:xfrm>
            <a:off x="8283150" y="1255463"/>
            <a:ext cx="2631900" cy="22587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63500" rtl="0" algn="l">
              <a:lnSpc>
                <a:spcPct val="115000"/>
              </a:lnSpc>
              <a:spcBef>
                <a:spcPts val="0"/>
              </a:spcBef>
              <a:spcAft>
                <a:spcPts val="0"/>
              </a:spcAft>
              <a:buNone/>
            </a:pPr>
            <a:r>
              <a:rPr lang="en-US" sz="1050">
                <a:solidFill>
                  <a:srgbClr val="FFA500"/>
                </a:solidFill>
                <a:highlight>
                  <a:srgbClr val="FFFFFF"/>
                </a:highlight>
                <a:latin typeface="Courier New"/>
                <a:ea typeface="Courier New"/>
                <a:cs typeface="Courier New"/>
                <a:sym typeface="Courier New"/>
              </a:rPr>
              <a:t>{</a:t>
            </a:r>
            <a:endParaRPr sz="1050">
              <a:solidFill>
                <a:srgbClr val="FFA500"/>
              </a:solidFill>
              <a:highlight>
                <a:srgbClr val="FFFFFF"/>
              </a:highlight>
              <a:latin typeface="Courier New"/>
              <a:ea typeface="Courier New"/>
              <a:cs typeface="Courier New"/>
              <a:sym typeface="Courier New"/>
            </a:endParaRPr>
          </a:p>
          <a:p>
            <a:pPr indent="0" lvl="0" marL="355600" rtl="0" algn="l">
              <a:lnSpc>
                <a:spcPct val="115000"/>
              </a:lnSpc>
              <a:spcBef>
                <a:spcPts val="0"/>
              </a:spcBef>
              <a:spcAft>
                <a:spcPts val="0"/>
              </a:spcAft>
              <a:buNone/>
            </a:pPr>
            <a:r>
              <a:rPr lang="en-US" sz="100">
                <a:solidFill>
                  <a:srgbClr val="FAFAFA"/>
                </a:solidFill>
                <a:highlight>
                  <a:srgbClr val="FFFFFF"/>
                </a:highlight>
                <a:latin typeface="Courier New"/>
                <a:ea typeface="Courier New"/>
                <a:cs typeface="Courier New"/>
                <a:sym typeface="Courier New"/>
              </a:rPr>
              <a:t>"</a:t>
            </a:r>
            <a:r>
              <a:rPr b="1" lang="en-US" sz="1050">
                <a:highlight>
                  <a:srgbClr val="FFFFFF"/>
                </a:highlight>
                <a:latin typeface="Courier New"/>
                <a:ea typeface="Courier New"/>
                <a:cs typeface="Courier New"/>
                <a:sym typeface="Courier New"/>
              </a:rPr>
              <a:t>error</a:t>
            </a:r>
            <a:r>
              <a:rPr lang="en-US" sz="100">
                <a:solidFill>
                  <a:srgbClr val="FAFAFA"/>
                </a:solidFill>
                <a:highlight>
                  <a:srgbClr val="FFFFFF"/>
                </a:highlight>
                <a:latin typeface="Courier New"/>
                <a:ea typeface="Courier New"/>
                <a:cs typeface="Courier New"/>
                <a:sym typeface="Courier New"/>
              </a:rPr>
              <a:t>"</a:t>
            </a:r>
            <a:r>
              <a:rPr b="1" lang="en-US" sz="1050">
                <a:highlight>
                  <a:srgbClr val="FFFFFF"/>
                </a:highlight>
                <a:latin typeface="Courier New"/>
                <a:ea typeface="Courier New"/>
                <a:cs typeface="Courier New"/>
                <a:sym typeface="Courier New"/>
              </a:rPr>
              <a:t>:</a:t>
            </a:r>
            <a:r>
              <a:rPr lang="en-US" sz="1050">
                <a:solidFill>
                  <a:srgbClr val="333333"/>
                </a:solidFill>
                <a:highlight>
                  <a:srgbClr val="FFFFFF"/>
                </a:highlight>
                <a:latin typeface="Courier New"/>
                <a:ea typeface="Courier New"/>
                <a:cs typeface="Courier New"/>
                <a:sym typeface="Courier New"/>
              </a:rPr>
              <a:t> </a:t>
            </a:r>
            <a:r>
              <a:rPr lang="en-US" sz="1050">
                <a:solidFill>
                  <a:srgbClr val="008800"/>
                </a:solidFill>
                <a:highlight>
                  <a:srgbClr val="FFFFFF"/>
                </a:highlight>
                <a:latin typeface="Courier New"/>
                <a:ea typeface="Courier New"/>
                <a:cs typeface="Courier New"/>
                <a:sym typeface="Courier New"/>
              </a:rPr>
              <a:t>"JWT expired at 2021-07-14T15:31:28Z. Current time: 2021-07-14T22:39:35Z, a difference of 25687271 milliseconds.  Allowed clock skew: 0 milliseconds."</a:t>
            </a:r>
            <a:endParaRPr sz="1050">
              <a:solidFill>
                <a:srgbClr val="008800"/>
              </a:solidFill>
              <a:highlight>
                <a:srgbClr val="FFFFFF"/>
              </a:highlight>
              <a:latin typeface="Courier New"/>
              <a:ea typeface="Courier New"/>
              <a:cs typeface="Courier New"/>
              <a:sym typeface="Courier New"/>
            </a:endParaRPr>
          </a:p>
          <a:p>
            <a:pPr indent="0" lvl="0" marL="63500" rtl="0" algn="l">
              <a:lnSpc>
                <a:spcPct val="115000"/>
              </a:lnSpc>
              <a:spcBef>
                <a:spcPts val="0"/>
              </a:spcBef>
              <a:spcAft>
                <a:spcPts val="0"/>
              </a:spcAft>
              <a:buNone/>
            </a:pPr>
            <a:r>
              <a:rPr lang="en-US" sz="1050">
                <a:solidFill>
                  <a:srgbClr val="FFA500"/>
                </a:solidFill>
                <a:highlight>
                  <a:srgbClr val="FFFFFF"/>
                </a:highlight>
                <a:latin typeface="Courier New"/>
                <a:ea typeface="Courier New"/>
                <a:cs typeface="Courier New"/>
                <a:sym typeface="Courier New"/>
              </a:rPr>
              <a:t>}</a:t>
            </a:r>
            <a:endParaRPr sz="1050">
              <a:solidFill>
                <a:srgbClr val="FFA5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latin typeface="Calibri"/>
              <a:ea typeface="Calibri"/>
              <a:cs typeface="Calibri"/>
              <a:sym typeface="Calibri"/>
            </a:endParaRPr>
          </a:p>
        </p:txBody>
      </p:sp>
      <p:sp>
        <p:nvSpPr>
          <p:cNvPr id="265" name="Google Shape;265;p28"/>
          <p:cNvSpPr txBox="1"/>
          <p:nvPr/>
        </p:nvSpPr>
        <p:spPr>
          <a:xfrm>
            <a:off x="8099100" y="3880838"/>
            <a:ext cx="3000000" cy="16473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63500" rtl="0" algn="l">
              <a:lnSpc>
                <a:spcPct val="115000"/>
              </a:lnSpc>
              <a:spcBef>
                <a:spcPts val="0"/>
              </a:spcBef>
              <a:spcAft>
                <a:spcPts val="0"/>
              </a:spcAft>
              <a:buNone/>
            </a:pPr>
            <a:r>
              <a:rPr lang="en-US" sz="1050">
                <a:solidFill>
                  <a:srgbClr val="FFA500"/>
                </a:solidFill>
                <a:highlight>
                  <a:srgbClr val="FFFFFF"/>
                </a:highlight>
                <a:latin typeface="Courier New"/>
                <a:ea typeface="Courier New"/>
                <a:cs typeface="Courier New"/>
                <a:sym typeface="Courier New"/>
              </a:rPr>
              <a:t>{</a:t>
            </a:r>
            <a:endParaRPr sz="1050">
              <a:solidFill>
                <a:srgbClr val="FFA500"/>
              </a:solidFill>
              <a:highlight>
                <a:srgbClr val="FFFFFF"/>
              </a:highlight>
              <a:latin typeface="Courier New"/>
              <a:ea typeface="Courier New"/>
              <a:cs typeface="Courier New"/>
              <a:sym typeface="Courier New"/>
            </a:endParaRPr>
          </a:p>
          <a:p>
            <a:pPr indent="0" lvl="0" marL="355600" rtl="0" algn="l">
              <a:lnSpc>
                <a:spcPct val="115000"/>
              </a:lnSpc>
              <a:spcBef>
                <a:spcPts val="0"/>
              </a:spcBef>
              <a:spcAft>
                <a:spcPts val="0"/>
              </a:spcAft>
              <a:buNone/>
            </a:pPr>
            <a:r>
              <a:rPr lang="en-US" sz="100">
                <a:solidFill>
                  <a:srgbClr val="FAFAFA"/>
                </a:solidFill>
                <a:highlight>
                  <a:srgbClr val="FFFFFF"/>
                </a:highlight>
                <a:latin typeface="Courier New"/>
                <a:ea typeface="Courier New"/>
                <a:cs typeface="Courier New"/>
                <a:sym typeface="Courier New"/>
              </a:rPr>
              <a:t>"</a:t>
            </a:r>
            <a:r>
              <a:rPr b="1" lang="en-US" sz="1050">
                <a:highlight>
                  <a:srgbClr val="FFFFFF"/>
                </a:highlight>
                <a:latin typeface="Courier New"/>
                <a:ea typeface="Courier New"/>
                <a:cs typeface="Courier New"/>
                <a:sym typeface="Courier New"/>
              </a:rPr>
              <a:t>timestamp</a:t>
            </a:r>
            <a:r>
              <a:rPr lang="en-US" sz="100">
                <a:solidFill>
                  <a:srgbClr val="FAFAFA"/>
                </a:solidFill>
                <a:highlight>
                  <a:srgbClr val="FFFFFF"/>
                </a:highlight>
                <a:latin typeface="Courier New"/>
                <a:ea typeface="Courier New"/>
                <a:cs typeface="Courier New"/>
                <a:sym typeface="Courier New"/>
              </a:rPr>
              <a:t>"</a:t>
            </a:r>
            <a:r>
              <a:rPr b="1" lang="en-US" sz="1050">
                <a:highlight>
                  <a:srgbClr val="FFFFFF"/>
                </a:highlight>
                <a:latin typeface="Courier New"/>
                <a:ea typeface="Courier New"/>
                <a:cs typeface="Courier New"/>
                <a:sym typeface="Courier New"/>
              </a:rPr>
              <a:t>:</a:t>
            </a:r>
            <a:r>
              <a:rPr lang="en-US" sz="1050">
                <a:solidFill>
                  <a:srgbClr val="333333"/>
                </a:solidFill>
                <a:highlight>
                  <a:srgbClr val="FFFFFF"/>
                </a:highlight>
                <a:latin typeface="Courier New"/>
                <a:ea typeface="Courier New"/>
                <a:cs typeface="Courier New"/>
                <a:sym typeface="Courier New"/>
              </a:rPr>
              <a:t> </a:t>
            </a:r>
            <a:r>
              <a:rPr lang="en-US" sz="1050">
                <a:solidFill>
                  <a:srgbClr val="008800"/>
                </a:solidFill>
                <a:highlight>
                  <a:srgbClr val="FFFFFF"/>
                </a:highlight>
                <a:latin typeface="Courier New"/>
                <a:ea typeface="Courier New"/>
                <a:cs typeface="Courier New"/>
                <a:sym typeface="Courier New"/>
              </a:rPr>
              <a:t>"2021-07-15T12:36:18.909+00:00"</a:t>
            </a:r>
            <a:r>
              <a:rPr lang="en-US" sz="1050">
                <a:solidFill>
                  <a:srgbClr val="333333"/>
                </a:solidFill>
                <a:highlight>
                  <a:srgbClr val="FFFFFF"/>
                </a:highlight>
                <a:latin typeface="Courier New"/>
                <a:ea typeface="Courier New"/>
                <a:cs typeface="Courier New"/>
                <a:sym typeface="Courier New"/>
              </a:rPr>
              <a:t>,</a:t>
            </a:r>
            <a:endParaRPr sz="1050">
              <a:solidFill>
                <a:srgbClr val="333333"/>
              </a:solidFill>
              <a:highlight>
                <a:srgbClr val="FFFFFF"/>
              </a:highlight>
              <a:latin typeface="Courier New"/>
              <a:ea typeface="Courier New"/>
              <a:cs typeface="Courier New"/>
              <a:sym typeface="Courier New"/>
            </a:endParaRPr>
          </a:p>
          <a:p>
            <a:pPr indent="0" lvl="0" marL="355600" rtl="0" algn="l">
              <a:lnSpc>
                <a:spcPct val="115000"/>
              </a:lnSpc>
              <a:spcBef>
                <a:spcPts val="0"/>
              </a:spcBef>
              <a:spcAft>
                <a:spcPts val="0"/>
              </a:spcAft>
              <a:buNone/>
            </a:pPr>
            <a:r>
              <a:rPr lang="en-US" sz="100">
                <a:solidFill>
                  <a:srgbClr val="FAFAFA"/>
                </a:solidFill>
                <a:highlight>
                  <a:srgbClr val="FFFFFF"/>
                </a:highlight>
                <a:latin typeface="Courier New"/>
                <a:ea typeface="Courier New"/>
                <a:cs typeface="Courier New"/>
                <a:sym typeface="Courier New"/>
              </a:rPr>
              <a:t>"</a:t>
            </a:r>
            <a:r>
              <a:rPr b="1" lang="en-US" sz="1050">
                <a:highlight>
                  <a:srgbClr val="FFFFFF"/>
                </a:highlight>
                <a:latin typeface="Courier New"/>
                <a:ea typeface="Courier New"/>
                <a:cs typeface="Courier New"/>
                <a:sym typeface="Courier New"/>
              </a:rPr>
              <a:t>status</a:t>
            </a:r>
            <a:r>
              <a:rPr lang="en-US" sz="100">
                <a:solidFill>
                  <a:srgbClr val="FAFAFA"/>
                </a:solidFill>
                <a:highlight>
                  <a:srgbClr val="FFFFFF"/>
                </a:highlight>
                <a:latin typeface="Courier New"/>
                <a:ea typeface="Courier New"/>
                <a:cs typeface="Courier New"/>
                <a:sym typeface="Courier New"/>
              </a:rPr>
              <a:t>"</a:t>
            </a:r>
            <a:r>
              <a:rPr b="1" lang="en-US" sz="1050">
                <a:highlight>
                  <a:srgbClr val="FFFFFF"/>
                </a:highlight>
                <a:latin typeface="Courier New"/>
                <a:ea typeface="Courier New"/>
                <a:cs typeface="Courier New"/>
                <a:sym typeface="Courier New"/>
              </a:rPr>
              <a:t>:</a:t>
            </a:r>
            <a:r>
              <a:rPr lang="en-US" sz="1050">
                <a:solidFill>
                  <a:srgbClr val="333333"/>
                </a:solidFill>
                <a:highlight>
                  <a:srgbClr val="FFFFFF"/>
                </a:highlight>
                <a:latin typeface="Courier New"/>
                <a:ea typeface="Courier New"/>
                <a:cs typeface="Courier New"/>
                <a:sym typeface="Courier New"/>
              </a:rPr>
              <a:t> </a:t>
            </a:r>
            <a:r>
              <a:rPr lang="en-US" sz="1050">
                <a:solidFill>
                  <a:srgbClr val="880000"/>
                </a:solidFill>
                <a:highlight>
                  <a:srgbClr val="FFFFFF"/>
                </a:highlight>
                <a:latin typeface="Courier New"/>
                <a:ea typeface="Courier New"/>
                <a:cs typeface="Courier New"/>
                <a:sym typeface="Courier New"/>
              </a:rPr>
              <a:t>403</a:t>
            </a:r>
            <a:r>
              <a:rPr lang="en-US" sz="1050">
                <a:solidFill>
                  <a:srgbClr val="333333"/>
                </a:solidFill>
                <a:highlight>
                  <a:srgbClr val="FFFFFF"/>
                </a:highlight>
                <a:latin typeface="Courier New"/>
                <a:ea typeface="Courier New"/>
                <a:cs typeface="Courier New"/>
                <a:sym typeface="Courier New"/>
              </a:rPr>
              <a:t>,</a:t>
            </a:r>
            <a:endParaRPr sz="1050">
              <a:solidFill>
                <a:srgbClr val="333333"/>
              </a:solidFill>
              <a:highlight>
                <a:srgbClr val="FFFFFF"/>
              </a:highlight>
              <a:latin typeface="Courier New"/>
              <a:ea typeface="Courier New"/>
              <a:cs typeface="Courier New"/>
              <a:sym typeface="Courier New"/>
            </a:endParaRPr>
          </a:p>
          <a:p>
            <a:pPr indent="0" lvl="0" marL="355600" rtl="0" algn="l">
              <a:lnSpc>
                <a:spcPct val="115000"/>
              </a:lnSpc>
              <a:spcBef>
                <a:spcPts val="0"/>
              </a:spcBef>
              <a:spcAft>
                <a:spcPts val="0"/>
              </a:spcAft>
              <a:buNone/>
            </a:pPr>
            <a:r>
              <a:rPr lang="en-US" sz="100">
                <a:solidFill>
                  <a:srgbClr val="FAFAFA"/>
                </a:solidFill>
                <a:highlight>
                  <a:srgbClr val="FFFFFF"/>
                </a:highlight>
                <a:latin typeface="Courier New"/>
                <a:ea typeface="Courier New"/>
                <a:cs typeface="Courier New"/>
                <a:sym typeface="Courier New"/>
              </a:rPr>
              <a:t>"</a:t>
            </a:r>
            <a:r>
              <a:rPr b="1" lang="en-US" sz="1050">
                <a:highlight>
                  <a:srgbClr val="FFFFFF"/>
                </a:highlight>
                <a:latin typeface="Courier New"/>
                <a:ea typeface="Courier New"/>
                <a:cs typeface="Courier New"/>
                <a:sym typeface="Courier New"/>
              </a:rPr>
              <a:t>error</a:t>
            </a:r>
            <a:r>
              <a:rPr lang="en-US" sz="100">
                <a:solidFill>
                  <a:srgbClr val="FAFAFA"/>
                </a:solidFill>
                <a:highlight>
                  <a:srgbClr val="FFFFFF"/>
                </a:highlight>
                <a:latin typeface="Courier New"/>
                <a:ea typeface="Courier New"/>
                <a:cs typeface="Courier New"/>
                <a:sym typeface="Courier New"/>
              </a:rPr>
              <a:t>"</a:t>
            </a:r>
            <a:r>
              <a:rPr b="1" lang="en-US" sz="1050">
                <a:highlight>
                  <a:srgbClr val="FFFFFF"/>
                </a:highlight>
                <a:latin typeface="Courier New"/>
                <a:ea typeface="Courier New"/>
                <a:cs typeface="Courier New"/>
                <a:sym typeface="Courier New"/>
              </a:rPr>
              <a:t>:</a:t>
            </a:r>
            <a:r>
              <a:rPr lang="en-US" sz="1050">
                <a:solidFill>
                  <a:srgbClr val="333333"/>
                </a:solidFill>
                <a:highlight>
                  <a:srgbClr val="FFFFFF"/>
                </a:highlight>
                <a:latin typeface="Courier New"/>
                <a:ea typeface="Courier New"/>
                <a:cs typeface="Courier New"/>
                <a:sym typeface="Courier New"/>
              </a:rPr>
              <a:t> </a:t>
            </a:r>
            <a:r>
              <a:rPr lang="en-US" sz="1050">
                <a:solidFill>
                  <a:srgbClr val="008800"/>
                </a:solidFill>
                <a:highlight>
                  <a:srgbClr val="FFFFFF"/>
                </a:highlight>
                <a:latin typeface="Courier New"/>
                <a:ea typeface="Courier New"/>
                <a:cs typeface="Courier New"/>
                <a:sym typeface="Courier New"/>
              </a:rPr>
              <a:t>"Forbidden"</a:t>
            </a:r>
            <a:r>
              <a:rPr lang="en-US" sz="1050">
                <a:solidFill>
                  <a:srgbClr val="333333"/>
                </a:solidFill>
                <a:highlight>
                  <a:srgbClr val="FFFFFF"/>
                </a:highlight>
                <a:latin typeface="Courier New"/>
                <a:ea typeface="Courier New"/>
                <a:cs typeface="Courier New"/>
                <a:sym typeface="Courier New"/>
              </a:rPr>
              <a:t>,</a:t>
            </a:r>
            <a:endParaRPr sz="1050">
              <a:solidFill>
                <a:srgbClr val="333333"/>
              </a:solidFill>
              <a:highlight>
                <a:srgbClr val="FFFFFF"/>
              </a:highlight>
              <a:latin typeface="Courier New"/>
              <a:ea typeface="Courier New"/>
              <a:cs typeface="Courier New"/>
              <a:sym typeface="Courier New"/>
            </a:endParaRPr>
          </a:p>
          <a:p>
            <a:pPr indent="0" lvl="0" marL="355600" rtl="0" algn="l">
              <a:lnSpc>
                <a:spcPct val="115000"/>
              </a:lnSpc>
              <a:spcBef>
                <a:spcPts val="0"/>
              </a:spcBef>
              <a:spcAft>
                <a:spcPts val="0"/>
              </a:spcAft>
              <a:buNone/>
            </a:pPr>
            <a:r>
              <a:rPr lang="en-US" sz="100">
                <a:solidFill>
                  <a:srgbClr val="FAFAFA"/>
                </a:solidFill>
                <a:highlight>
                  <a:srgbClr val="FFFFFF"/>
                </a:highlight>
                <a:latin typeface="Courier New"/>
                <a:ea typeface="Courier New"/>
                <a:cs typeface="Courier New"/>
                <a:sym typeface="Courier New"/>
              </a:rPr>
              <a:t>"</a:t>
            </a:r>
            <a:r>
              <a:rPr b="1" lang="en-US" sz="1050">
                <a:highlight>
                  <a:srgbClr val="FFFFFF"/>
                </a:highlight>
                <a:latin typeface="Courier New"/>
                <a:ea typeface="Courier New"/>
                <a:cs typeface="Courier New"/>
                <a:sym typeface="Courier New"/>
              </a:rPr>
              <a:t>path</a:t>
            </a:r>
            <a:r>
              <a:rPr lang="en-US" sz="100">
                <a:solidFill>
                  <a:srgbClr val="FAFAFA"/>
                </a:solidFill>
                <a:highlight>
                  <a:srgbClr val="FFFFFF"/>
                </a:highlight>
                <a:latin typeface="Courier New"/>
                <a:ea typeface="Courier New"/>
                <a:cs typeface="Courier New"/>
                <a:sym typeface="Courier New"/>
              </a:rPr>
              <a:t>"</a:t>
            </a:r>
            <a:r>
              <a:rPr b="1" lang="en-US" sz="1050">
                <a:highlight>
                  <a:srgbClr val="FFFFFF"/>
                </a:highlight>
                <a:latin typeface="Courier New"/>
                <a:ea typeface="Courier New"/>
                <a:cs typeface="Courier New"/>
                <a:sym typeface="Courier New"/>
              </a:rPr>
              <a:t>:</a:t>
            </a:r>
            <a:r>
              <a:rPr lang="en-US" sz="1050">
                <a:solidFill>
                  <a:srgbClr val="333333"/>
                </a:solidFill>
                <a:highlight>
                  <a:srgbClr val="FFFFFF"/>
                </a:highlight>
                <a:latin typeface="Courier New"/>
                <a:ea typeface="Courier New"/>
                <a:cs typeface="Courier New"/>
                <a:sym typeface="Courier New"/>
              </a:rPr>
              <a:t> </a:t>
            </a:r>
            <a:r>
              <a:rPr lang="en-US" sz="1050">
                <a:solidFill>
                  <a:srgbClr val="0088CC"/>
                </a:solidFill>
                <a:highlight>
                  <a:srgbClr val="FFFFFF"/>
                </a:highlight>
                <a:latin typeface="Courier New"/>
                <a:ea typeface="Courier New"/>
                <a:cs typeface="Courier New"/>
                <a:sym typeface="Courier New"/>
              </a:rPr>
              <a:t>"/bloodbag/add"</a:t>
            </a:r>
            <a:endParaRPr sz="1050">
              <a:solidFill>
                <a:srgbClr val="0088CC"/>
              </a:solidFill>
              <a:highlight>
                <a:srgbClr val="FFFFFF"/>
              </a:highlight>
              <a:latin typeface="Courier New"/>
              <a:ea typeface="Courier New"/>
              <a:cs typeface="Courier New"/>
              <a:sym typeface="Courier New"/>
            </a:endParaRPr>
          </a:p>
          <a:p>
            <a:pPr indent="0" lvl="0" marL="63500" rtl="0" algn="l">
              <a:lnSpc>
                <a:spcPct val="115000"/>
              </a:lnSpc>
              <a:spcBef>
                <a:spcPts val="0"/>
              </a:spcBef>
              <a:spcAft>
                <a:spcPts val="0"/>
              </a:spcAft>
              <a:buNone/>
            </a:pPr>
            <a:r>
              <a:rPr lang="en-US" sz="1050">
                <a:solidFill>
                  <a:srgbClr val="FFA500"/>
                </a:solidFill>
                <a:highlight>
                  <a:srgbClr val="FFFFFF"/>
                </a:highlight>
                <a:latin typeface="Courier New"/>
                <a:ea typeface="Courier New"/>
                <a:cs typeface="Courier New"/>
                <a:sym typeface="Courier New"/>
              </a:rPr>
              <a:t>}</a:t>
            </a:r>
            <a:endParaRPr sz="1050">
              <a:solidFill>
                <a:srgbClr val="FFA500"/>
              </a:solidFill>
              <a:highlight>
                <a:srgbClr val="FFFFFF"/>
              </a:highlight>
              <a:latin typeface="Courier New"/>
              <a:ea typeface="Courier New"/>
              <a:cs typeface="Courier New"/>
              <a:sym typeface="Courier New"/>
            </a:endParaRPr>
          </a:p>
        </p:txBody>
      </p:sp>
      <p:sp>
        <p:nvSpPr>
          <p:cNvPr id="266" name="Google Shape;266;p28"/>
          <p:cNvSpPr txBox="1"/>
          <p:nvPr/>
        </p:nvSpPr>
        <p:spPr>
          <a:xfrm>
            <a:off x="8433350" y="952750"/>
            <a:ext cx="2330100" cy="4002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Impact"/>
                <a:ea typeface="Impact"/>
                <a:cs typeface="Impact"/>
                <a:sym typeface="Impact"/>
              </a:rPr>
              <a:t>TOKEN SCADUTO</a:t>
            </a:r>
            <a:endParaRPr>
              <a:latin typeface="Impact"/>
              <a:ea typeface="Impact"/>
              <a:cs typeface="Impact"/>
              <a:sym typeface="Impact"/>
            </a:endParaRPr>
          </a:p>
        </p:txBody>
      </p:sp>
      <p:sp>
        <p:nvSpPr>
          <p:cNvPr id="267" name="Google Shape;267;p28"/>
          <p:cNvSpPr txBox="1"/>
          <p:nvPr/>
        </p:nvSpPr>
        <p:spPr>
          <a:xfrm>
            <a:off x="8434050" y="3642700"/>
            <a:ext cx="2330100" cy="4002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Impact"/>
                <a:ea typeface="Impact"/>
                <a:cs typeface="Impact"/>
                <a:sym typeface="Impact"/>
              </a:rPr>
              <a:t>ACCESSO VIETATO</a:t>
            </a:r>
            <a:endParaRPr>
              <a:latin typeface="Impact"/>
              <a:ea typeface="Impact"/>
              <a:cs typeface="Impact"/>
              <a:sym typeface="Impact"/>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500"/>
                                        <p:tgtEl>
                                          <p:spTgt spid="25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29"/>
          <p:cNvPicPr preferRelativeResize="0"/>
          <p:nvPr/>
        </p:nvPicPr>
        <p:blipFill>
          <a:blip r:embed="rId3">
            <a:alphaModFix/>
          </a:blip>
          <a:stretch>
            <a:fillRect/>
          </a:stretch>
        </p:blipFill>
        <p:spPr>
          <a:xfrm>
            <a:off x="11008756" y="6188050"/>
            <a:ext cx="1232243" cy="669950"/>
          </a:xfrm>
          <a:prstGeom prst="rect">
            <a:avLst/>
          </a:prstGeom>
          <a:noFill/>
          <a:ln>
            <a:noFill/>
          </a:ln>
        </p:spPr>
      </p:pic>
      <p:sp>
        <p:nvSpPr>
          <p:cNvPr id="273" name="Google Shape;273;p29"/>
          <p:cNvSpPr/>
          <p:nvPr/>
        </p:nvSpPr>
        <p:spPr>
          <a:xfrm>
            <a:off x="1823258" y="88074"/>
            <a:ext cx="9091800" cy="800700"/>
          </a:xfrm>
          <a:prstGeom prst="roundRect">
            <a:avLst>
              <a:gd fmla="val 8782" name="adj"/>
            </a:avLst>
          </a:prstGeom>
          <a:solidFill>
            <a:srgbClr val="518B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29"/>
          <p:cNvSpPr/>
          <p:nvPr/>
        </p:nvSpPr>
        <p:spPr>
          <a:xfrm>
            <a:off x="1276938" y="87800"/>
            <a:ext cx="995247" cy="801250"/>
          </a:xfrm>
          <a:custGeom>
            <a:rect b="b" l="l" r="r" t="t"/>
            <a:pathLst>
              <a:path extrusionOk="0" h="1180" w="1180">
                <a:moveTo>
                  <a:pt x="1132" y="276"/>
                </a:moveTo>
                <a:cubicBezTo>
                  <a:pt x="904" y="276"/>
                  <a:pt x="904" y="276"/>
                  <a:pt x="904" y="276"/>
                </a:cubicBezTo>
                <a:cubicBezTo>
                  <a:pt x="904" y="48"/>
                  <a:pt x="904" y="48"/>
                  <a:pt x="904" y="48"/>
                </a:cubicBezTo>
                <a:cubicBezTo>
                  <a:pt x="904" y="22"/>
                  <a:pt x="882" y="0"/>
                  <a:pt x="856" y="0"/>
                </a:cubicBezTo>
                <a:cubicBezTo>
                  <a:pt x="324" y="0"/>
                  <a:pt x="324" y="0"/>
                  <a:pt x="324" y="0"/>
                </a:cubicBezTo>
                <a:cubicBezTo>
                  <a:pt x="298" y="0"/>
                  <a:pt x="276" y="22"/>
                  <a:pt x="276" y="48"/>
                </a:cubicBezTo>
                <a:cubicBezTo>
                  <a:pt x="276" y="276"/>
                  <a:pt x="276" y="276"/>
                  <a:pt x="276" y="276"/>
                </a:cubicBezTo>
                <a:cubicBezTo>
                  <a:pt x="48" y="276"/>
                  <a:pt x="48" y="276"/>
                  <a:pt x="48" y="276"/>
                </a:cubicBezTo>
                <a:cubicBezTo>
                  <a:pt x="22" y="276"/>
                  <a:pt x="0" y="298"/>
                  <a:pt x="0" y="324"/>
                </a:cubicBezTo>
                <a:cubicBezTo>
                  <a:pt x="0" y="856"/>
                  <a:pt x="0" y="856"/>
                  <a:pt x="0" y="856"/>
                </a:cubicBezTo>
                <a:cubicBezTo>
                  <a:pt x="0" y="882"/>
                  <a:pt x="22" y="904"/>
                  <a:pt x="48" y="904"/>
                </a:cubicBezTo>
                <a:cubicBezTo>
                  <a:pt x="276" y="904"/>
                  <a:pt x="276" y="904"/>
                  <a:pt x="276" y="904"/>
                </a:cubicBezTo>
                <a:cubicBezTo>
                  <a:pt x="276" y="1132"/>
                  <a:pt x="276" y="1132"/>
                  <a:pt x="276" y="1132"/>
                </a:cubicBezTo>
                <a:cubicBezTo>
                  <a:pt x="276" y="1158"/>
                  <a:pt x="298" y="1180"/>
                  <a:pt x="324" y="1180"/>
                </a:cubicBezTo>
                <a:cubicBezTo>
                  <a:pt x="856" y="1180"/>
                  <a:pt x="856" y="1180"/>
                  <a:pt x="856" y="1180"/>
                </a:cubicBezTo>
                <a:cubicBezTo>
                  <a:pt x="882" y="1180"/>
                  <a:pt x="904" y="1158"/>
                  <a:pt x="904" y="1132"/>
                </a:cubicBezTo>
                <a:cubicBezTo>
                  <a:pt x="904" y="904"/>
                  <a:pt x="904" y="904"/>
                  <a:pt x="904" y="904"/>
                </a:cubicBezTo>
                <a:cubicBezTo>
                  <a:pt x="1132" y="904"/>
                  <a:pt x="1132" y="904"/>
                  <a:pt x="1132" y="904"/>
                </a:cubicBezTo>
                <a:cubicBezTo>
                  <a:pt x="1158" y="904"/>
                  <a:pt x="1180" y="882"/>
                  <a:pt x="1180" y="856"/>
                </a:cubicBezTo>
                <a:cubicBezTo>
                  <a:pt x="1180" y="324"/>
                  <a:pt x="1180" y="324"/>
                  <a:pt x="1180" y="324"/>
                </a:cubicBezTo>
                <a:cubicBezTo>
                  <a:pt x="1180" y="298"/>
                  <a:pt x="1158" y="276"/>
                  <a:pt x="1132" y="27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 name="Google Shape;275;p29"/>
          <p:cNvSpPr txBox="1"/>
          <p:nvPr/>
        </p:nvSpPr>
        <p:spPr>
          <a:xfrm>
            <a:off x="2560441" y="194998"/>
            <a:ext cx="80199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lt2"/>
                </a:solidFill>
                <a:latin typeface="Calibri"/>
                <a:ea typeface="Calibri"/>
                <a:cs typeface="Calibri"/>
                <a:sym typeface="Calibri"/>
              </a:rPr>
              <a:t>Graphic examples C.A.R.E</a:t>
            </a:r>
            <a:endParaRPr/>
          </a:p>
        </p:txBody>
      </p:sp>
      <p:pic>
        <p:nvPicPr>
          <p:cNvPr id="276" name="Google Shape;276;p29"/>
          <p:cNvPicPr preferRelativeResize="0"/>
          <p:nvPr/>
        </p:nvPicPr>
        <p:blipFill>
          <a:blip r:embed="rId4">
            <a:alphaModFix/>
          </a:blip>
          <a:stretch>
            <a:fillRect/>
          </a:stretch>
        </p:blipFill>
        <p:spPr>
          <a:xfrm>
            <a:off x="516375" y="1125425"/>
            <a:ext cx="6328501" cy="2768399"/>
          </a:xfrm>
          <a:prstGeom prst="rect">
            <a:avLst/>
          </a:prstGeom>
          <a:noFill/>
          <a:ln>
            <a:noFill/>
          </a:ln>
        </p:spPr>
      </p:pic>
      <p:pic>
        <p:nvPicPr>
          <p:cNvPr id="277" name="Google Shape;277;p29"/>
          <p:cNvPicPr preferRelativeResize="0"/>
          <p:nvPr/>
        </p:nvPicPr>
        <p:blipFill>
          <a:blip r:embed="rId5">
            <a:alphaModFix/>
          </a:blip>
          <a:stretch>
            <a:fillRect/>
          </a:stretch>
        </p:blipFill>
        <p:spPr>
          <a:xfrm>
            <a:off x="460200" y="3963775"/>
            <a:ext cx="6440674" cy="2565500"/>
          </a:xfrm>
          <a:prstGeom prst="rect">
            <a:avLst/>
          </a:prstGeom>
          <a:noFill/>
          <a:ln>
            <a:noFill/>
          </a:ln>
        </p:spPr>
      </p:pic>
      <p:pic>
        <p:nvPicPr>
          <p:cNvPr id="278" name="Google Shape;278;p29"/>
          <p:cNvPicPr preferRelativeResize="0"/>
          <p:nvPr/>
        </p:nvPicPr>
        <p:blipFill>
          <a:blip r:embed="rId6">
            <a:alphaModFix/>
          </a:blip>
          <a:stretch>
            <a:fillRect/>
          </a:stretch>
        </p:blipFill>
        <p:spPr>
          <a:xfrm>
            <a:off x="7052964" y="1125429"/>
            <a:ext cx="4335267" cy="316588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0"/>
          <p:cNvPicPr preferRelativeResize="0"/>
          <p:nvPr/>
        </p:nvPicPr>
        <p:blipFill>
          <a:blip r:embed="rId3">
            <a:alphaModFix/>
          </a:blip>
          <a:stretch>
            <a:fillRect/>
          </a:stretch>
        </p:blipFill>
        <p:spPr>
          <a:xfrm>
            <a:off x="11008756" y="6188050"/>
            <a:ext cx="1232243" cy="669950"/>
          </a:xfrm>
          <a:prstGeom prst="rect">
            <a:avLst/>
          </a:prstGeom>
          <a:noFill/>
          <a:ln>
            <a:noFill/>
          </a:ln>
        </p:spPr>
      </p:pic>
      <p:sp>
        <p:nvSpPr>
          <p:cNvPr id="284" name="Google Shape;284;p30"/>
          <p:cNvSpPr/>
          <p:nvPr/>
        </p:nvSpPr>
        <p:spPr>
          <a:xfrm>
            <a:off x="1823258" y="88074"/>
            <a:ext cx="9091800" cy="800700"/>
          </a:xfrm>
          <a:prstGeom prst="roundRect">
            <a:avLst>
              <a:gd fmla="val 8782" name="adj"/>
            </a:avLst>
          </a:prstGeom>
          <a:solidFill>
            <a:srgbClr val="518B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30"/>
          <p:cNvSpPr/>
          <p:nvPr/>
        </p:nvSpPr>
        <p:spPr>
          <a:xfrm>
            <a:off x="1276938" y="87800"/>
            <a:ext cx="995247" cy="801250"/>
          </a:xfrm>
          <a:custGeom>
            <a:rect b="b" l="l" r="r" t="t"/>
            <a:pathLst>
              <a:path extrusionOk="0" h="1180" w="1180">
                <a:moveTo>
                  <a:pt x="1132" y="276"/>
                </a:moveTo>
                <a:cubicBezTo>
                  <a:pt x="904" y="276"/>
                  <a:pt x="904" y="276"/>
                  <a:pt x="904" y="276"/>
                </a:cubicBezTo>
                <a:cubicBezTo>
                  <a:pt x="904" y="48"/>
                  <a:pt x="904" y="48"/>
                  <a:pt x="904" y="48"/>
                </a:cubicBezTo>
                <a:cubicBezTo>
                  <a:pt x="904" y="22"/>
                  <a:pt x="882" y="0"/>
                  <a:pt x="856" y="0"/>
                </a:cubicBezTo>
                <a:cubicBezTo>
                  <a:pt x="324" y="0"/>
                  <a:pt x="324" y="0"/>
                  <a:pt x="324" y="0"/>
                </a:cubicBezTo>
                <a:cubicBezTo>
                  <a:pt x="298" y="0"/>
                  <a:pt x="276" y="22"/>
                  <a:pt x="276" y="48"/>
                </a:cubicBezTo>
                <a:cubicBezTo>
                  <a:pt x="276" y="276"/>
                  <a:pt x="276" y="276"/>
                  <a:pt x="276" y="276"/>
                </a:cubicBezTo>
                <a:cubicBezTo>
                  <a:pt x="48" y="276"/>
                  <a:pt x="48" y="276"/>
                  <a:pt x="48" y="276"/>
                </a:cubicBezTo>
                <a:cubicBezTo>
                  <a:pt x="22" y="276"/>
                  <a:pt x="0" y="298"/>
                  <a:pt x="0" y="324"/>
                </a:cubicBezTo>
                <a:cubicBezTo>
                  <a:pt x="0" y="856"/>
                  <a:pt x="0" y="856"/>
                  <a:pt x="0" y="856"/>
                </a:cubicBezTo>
                <a:cubicBezTo>
                  <a:pt x="0" y="882"/>
                  <a:pt x="22" y="904"/>
                  <a:pt x="48" y="904"/>
                </a:cubicBezTo>
                <a:cubicBezTo>
                  <a:pt x="276" y="904"/>
                  <a:pt x="276" y="904"/>
                  <a:pt x="276" y="904"/>
                </a:cubicBezTo>
                <a:cubicBezTo>
                  <a:pt x="276" y="1132"/>
                  <a:pt x="276" y="1132"/>
                  <a:pt x="276" y="1132"/>
                </a:cubicBezTo>
                <a:cubicBezTo>
                  <a:pt x="276" y="1158"/>
                  <a:pt x="298" y="1180"/>
                  <a:pt x="324" y="1180"/>
                </a:cubicBezTo>
                <a:cubicBezTo>
                  <a:pt x="856" y="1180"/>
                  <a:pt x="856" y="1180"/>
                  <a:pt x="856" y="1180"/>
                </a:cubicBezTo>
                <a:cubicBezTo>
                  <a:pt x="882" y="1180"/>
                  <a:pt x="904" y="1158"/>
                  <a:pt x="904" y="1132"/>
                </a:cubicBezTo>
                <a:cubicBezTo>
                  <a:pt x="904" y="904"/>
                  <a:pt x="904" y="904"/>
                  <a:pt x="904" y="904"/>
                </a:cubicBezTo>
                <a:cubicBezTo>
                  <a:pt x="1132" y="904"/>
                  <a:pt x="1132" y="904"/>
                  <a:pt x="1132" y="904"/>
                </a:cubicBezTo>
                <a:cubicBezTo>
                  <a:pt x="1158" y="904"/>
                  <a:pt x="1180" y="882"/>
                  <a:pt x="1180" y="856"/>
                </a:cubicBezTo>
                <a:cubicBezTo>
                  <a:pt x="1180" y="324"/>
                  <a:pt x="1180" y="324"/>
                  <a:pt x="1180" y="324"/>
                </a:cubicBezTo>
                <a:cubicBezTo>
                  <a:pt x="1180" y="298"/>
                  <a:pt x="1158" y="276"/>
                  <a:pt x="1132" y="27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30"/>
          <p:cNvSpPr txBox="1"/>
          <p:nvPr/>
        </p:nvSpPr>
        <p:spPr>
          <a:xfrm>
            <a:off x="2560441" y="194998"/>
            <a:ext cx="80199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lt2"/>
                </a:solidFill>
                <a:latin typeface="Calibri"/>
                <a:ea typeface="Calibri"/>
                <a:cs typeface="Calibri"/>
                <a:sym typeface="Calibri"/>
              </a:rPr>
              <a:t>Graphic examples C.A.R.E</a:t>
            </a:r>
            <a:endParaRPr/>
          </a:p>
        </p:txBody>
      </p:sp>
      <p:pic>
        <p:nvPicPr>
          <p:cNvPr id="287" name="Google Shape;287;p30"/>
          <p:cNvPicPr preferRelativeResize="0"/>
          <p:nvPr/>
        </p:nvPicPr>
        <p:blipFill>
          <a:blip r:embed="rId4">
            <a:alphaModFix/>
          </a:blip>
          <a:stretch>
            <a:fillRect/>
          </a:stretch>
        </p:blipFill>
        <p:spPr>
          <a:xfrm>
            <a:off x="403100" y="1167175"/>
            <a:ext cx="6134852" cy="3099200"/>
          </a:xfrm>
          <a:prstGeom prst="rect">
            <a:avLst/>
          </a:prstGeom>
          <a:noFill/>
          <a:ln>
            <a:noFill/>
          </a:ln>
        </p:spPr>
      </p:pic>
      <p:pic>
        <p:nvPicPr>
          <p:cNvPr id="288" name="Google Shape;288;p30"/>
          <p:cNvPicPr preferRelativeResize="0"/>
          <p:nvPr/>
        </p:nvPicPr>
        <p:blipFill>
          <a:blip r:embed="rId5">
            <a:alphaModFix/>
          </a:blip>
          <a:stretch>
            <a:fillRect/>
          </a:stretch>
        </p:blipFill>
        <p:spPr>
          <a:xfrm>
            <a:off x="403100" y="4433475"/>
            <a:ext cx="6134851" cy="2287375"/>
          </a:xfrm>
          <a:prstGeom prst="rect">
            <a:avLst/>
          </a:prstGeom>
          <a:noFill/>
          <a:ln>
            <a:noFill/>
          </a:ln>
        </p:spPr>
      </p:pic>
      <p:pic>
        <p:nvPicPr>
          <p:cNvPr id="289" name="Google Shape;289;p30"/>
          <p:cNvPicPr preferRelativeResize="0"/>
          <p:nvPr/>
        </p:nvPicPr>
        <p:blipFill>
          <a:blip r:embed="rId6">
            <a:alphaModFix/>
          </a:blip>
          <a:stretch>
            <a:fillRect/>
          </a:stretch>
        </p:blipFill>
        <p:spPr>
          <a:xfrm>
            <a:off x="6693350" y="1167175"/>
            <a:ext cx="5132898" cy="30991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1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3"/>
          <p:cNvSpPr/>
          <p:nvPr/>
        </p:nvSpPr>
        <p:spPr>
          <a:xfrm>
            <a:off x="7307894" y="822879"/>
            <a:ext cx="3919200" cy="800700"/>
          </a:xfrm>
          <a:prstGeom prst="roundRect">
            <a:avLst>
              <a:gd fmla="val 8782" name="adj"/>
            </a:avLst>
          </a:prstGeom>
          <a:solidFill>
            <a:srgbClr val="518B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 name="Google Shape;81;p13"/>
          <p:cNvSpPr/>
          <p:nvPr/>
        </p:nvSpPr>
        <p:spPr>
          <a:xfrm>
            <a:off x="6916894" y="822669"/>
            <a:ext cx="801571" cy="801255"/>
          </a:xfrm>
          <a:custGeom>
            <a:rect b="b" l="l" r="r" t="t"/>
            <a:pathLst>
              <a:path extrusionOk="0" h="1180" w="1180">
                <a:moveTo>
                  <a:pt x="1132" y="276"/>
                </a:moveTo>
                <a:cubicBezTo>
                  <a:pt x="904" y="276"/>
                  <a:pt x="904" y="276"/>
                  <a:pt x="904" y="276"/>
                </a:cubicBezTo>
                <a:cubicBezTo>
                  <a:pt x="904" y="48"/>
                  <a:pt x="904" y="48"/>
                  <a:pt x="904" y="48"/>
                </a:cubicBezTo>
                <a:cubicBezTo>
                  <a:pt x="904" y="22"/>
                  <a:pt x="882" y="0"/>
                  <a:pt x="856" y="0"/>
                </a:cubicBezTo>
                <a:cubicBezTo>
                  <a:pt x="324" y="0"/>
                  <a:pt x="324" y="0"/>
                  <a:pt x="324" y="0"/>
                </a:cubicBezTo>
                <a:cubicBezTo>
                  <a:pt x="298" y="0"/>
                  <a:pt x="276" y="22"/>
                  <a:pt x="276" y="48"/>
                </a:cubicBezTo>
                <a:cubicBezTo>
                  <a:pt x="276" y="276"/>
                  <a:pt x="276" y="276"/>
                  <a:pt x="276" y="276"/>
                </a:cubicBezTo>
                <a:cubicBezTo>
                  <a:pt x="48" y="276"/>
                  <a:pt x="48" y="276"/>
                  <a:pt x="48" y="276"/>
                </a:cubicBezTo>
                <a:cubicBezTo>
                  <a:pt x="22" y="276"/>
                  <a:pt x="0" y="298"/>
                  <a:pt x="0" y="324"/>
                </a:cubicBezTo>
                <a:cubicBezTo>
                  <a:pt x="0" y="856"/>
                  <a:pt x="0" y="856"/>
                  <a:pt x="0" y="856"/>
                </a:cubicBezTo>
                <a:cubicBezTo>
                  <a:pt x="0" y="882"/>
                  <a:pt x="22" y="904"/>
                  <a:pt x="48" y="904"/>
                </a:cubicBezTo>
                <a:cubicBezTo>
                  <a:pt x="276" y="904"/>
                  <a:pt x="276" y="904"/>
                  <a:pt x="276" y="904"/>
                </a:cubicBezTo>
                <a:cubicBezTo>
                  <a:pt x="276" y="1132"/>
                  <a:pt x="276" y="1132"/>
                  <a:pt x="276" y="1132"/>
                </a:cubicBezTo>
                <a:cubicBezTo>
                  <a:pt x="276" y="1158"/>
                  <a:pt x="298" y="1180"/>
                  <a:pt x="324" y="1180"/>
                </a:cubicBezTo>
                <a:cubicBezTo>
                  <a:pt x="856" y="1180"/>
                  <a:pt x="856" y="1180"/>
                  <a:pt x="856" y="1180"/>
                </a:cubicBezTo>
                <a:cubicBezTo>
                  <a:pt x="882" y="1180"/>
                  <a:pt x="904" y="1158"/>
                  <a:pt x="904" y="1132"/>
                </a:cubicBezTo>
                <a:cubicBezTo>
                  <a:pt x="904" y="904"/>
                  <a:pt x="904" y="904"/>
                  <a:pt x="904" y="904"/>
                </a:cubicBezTo>
                <a:cubicBezTo>
                  <a:pt x="1132" y="904"/>
                  <a:pt x="1132" y="904"/>
                  <a:pt x="1132" y="904"/>
                </a:cubicBezTo>
                <a:cubicBezTo>
                  <a:pt x="1158" y="904"/>
                  <a:pt x="1180" y="882"/>
                  <a:pt x="1180" y="856"/>
                </a:cubicBezTo>
                <a:cubicBezTo>
                  <a:pt x="1180" y="324"/>
                  <a:pt x="1180" y="324"/>
                  <a:pt x="1180" y="324"/>
                </a:cubicBezTo>
                <a:cubicBezTo>
                  <a:pt x="1180" y="298"/>
                  <a:pt x="1158" y="276"/>
                  <a:pt x="1132" y="27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 name="Google Shape;82;p13"/>
          <p:cNvSpPr txBox="1"/>
          <p:nvPr/>
        </p:nvSpPr>
        <p:spPr>
          <a:xfrm>
            <a:off x="7950619" y="929860"/>
            <a:ext cx="26595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TEAM</a:t>
            </a:r>
            <a:endParaRPr/>
          </a:p>
        </p:txBody>
      </p:sp>
      <p:sp>
        <p:nvSpPr>
          <p:cNvPr id="83" name="Google Shape;83;p13"/>
          <p:cNvSpPr txBox="1"/>
          <p:nvPr/>
        </p:nvSpPr>
        <p:spPr>
          <a:xfrm>
            <a:off x="6624525" y="2658275"/>
            <a:ext cx="5567400" cy="39555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b="1" lang="en-US" sz="1600"/>
              <a:t>Magliacane Hermann 			</a:t>
            </a:r>
            <a:r>
              <a:rPr b="1" lang="en-US" sz="1200"/>
              <a:t>Team Leader</a:t>
            </a:r>
            <a:endParaRPr b="1" sz="1200"/>
          </a:p>
          <a:p>
            <a:pPr indent="0" lvl="0" marL="0" rtl="0" algn="l">
              <a:lnSpc>
                <a:spcPct val="150000"/>
              </a:lnSpc>
              <a:spcBef>
                <a:spcPts val="0"/>
              </a:spcBef>
              <a:spcAft>
                <a:spcPts val="0"/>
              </a:spcAft>
              <a:buNone/>
            </a:pPr>
            <a:r>
              <a:rPr b="1" lang="en-US" sz="1600"/>
              <a:t>Ranauro Giuliano 		 		</a:t>
            </a:r>
            <a:r>
              <a:rPr b="1" lang="en-US" sz="1200"/>
              <a:t>Developer</a:t>
            </a:r>
            <a:endParaRPr b="1" sz="1200"/>
          </a:p>
          <a:p>
            <a:pPr indent="0" lvl="0" marL="0" rtl="0" algn="l">
              <a:lnSpc>
                <a:spcPct val="150000"/>
              </a:lnSpc>
              <a:spcBef>
                <a:spcPts val="0"/>
              </a:spcBef>
              <a:spcAft>
                <a:spcPts val="0"/>
              </a:spcAft>
              <a:buNone/>
            </a:pPr>
            <a:r>
              <a:rPr b="1" lang="en-US" sz="1600"/>
              <a:t>Ricciuto Luigi 			 	</a:t>
            </a:r>
            <a:r>
              <a:rPr b="1" lang="en-US" sz="1200"/>
              <a:t>Tester &amp; Developer</a:t>
            </a:r>
            <a:r>
              <a:rPr b="1" lang="en-US" sz="1600"/>
              <a:t> </a:t>
            </a:r>
            <a:endParaRPr b="1" sz="1600"/>
          </a:p>
          <a:p>
            <a:pPr indent="0" lvl="0" marL="0" rtl="0" algn="l">
              <a:lnSpc>
                <a:spcPct val="150000"/>
              </a:lnSpc>
              <a:spcBef>
                <a:spcPts val="0"/>
              </a:spcBef>
              <a:spcAft>
                <a:spcPts val="0"/>
              </a:spcAft>
              <a:buNone/>
            </a:pPr>
            <a:r>
              <a:rPr b="1" lang="en-US" sz="1600"/>
              <a:t>Crovella Alessio 		 		</a:t>
            </a:r>
            <a:r>
              <a:rPr b="1" lang="en-US" sz="1200"/>
              <a:t>Tester &amp; Developer</a:t>
            </a:r>
            <a:endParaRPr b="1" sz="1200"/>
          </a:p>
          <a:p>
            <a:pPr indent="0" lvl="0" marL="0" rtl="0" algn="l">
              <a:lnSpc>
                <a:spcPct val="150000"/>
              </a:lnSpc>
              <a:spcBef>
                <a:spcPts val="0"/>
              </a:spcBef>
              <a:spcAft>
                <a:spcPts val="0"/>
              </a:spcAft>
              <a:buNone/>
            </a:pPr>
            <a:r>
              <a:rPr b="1" lang="en-US" sz="1600"/>
              <a:t>Polvere Donato 			 	</a:t>
            </a:r>
            <a:r>
              <a:rPr b="1" lang="en-US" sz="1200"/>
              <a:t>Tester &amp; Technical Writer</a:t>
            </a:r>
            <a:endParaRPr b="1" sz="1200"/>
          </a:p>
          <a:p>
            <a:pPr indent="0" lvl="0" marL="0" rtl="0" algn="l">
              <a:lnSpc>
                <a:spcPct val="150000"/>
              </a:lnSpc>
              <a:spcBef>
                <a:spcPts val="0"/>
              </a:spcBef>
              <a:spcAft>
                <a:spcPts val="0"/>
              </a:spcAft>
              <a:buNone/>
            </a:pPr>
            <a:r>
              <a:rPr b="1" lang="en-US" sz="1600">
                <a:solidFill>
                  <a:srgbClr val="D9D9D9"/>
                </a:solidFill>
              </a:rPr>
              <a:t>Signoriello Sara 				</a:t>
            </a:r>
            <a:r>
              <a:rPr b="1" lang="en-US" sz="1200">
                <a:solidFill>
                  <a:srgbClr val="D9D9D9"/>
                </a:solidFill>
              </a:rPr>
              <a:t>Tester (usability &amp; UX Tester)</a:t>
            </a:r>
            <a:endParaRPr b="1" sz="1200">
              <a:solidFill>
                <a:srgbClr val="D9D9D9"/>
              </a:solidFill>
            </a:endParaRPr>
          </a:p>
          <a:p>
            <a:pPr indent="0" lvl="0" marL="0" rtl="0" algn="l">
              <a:lnSpc>
                <a:spcPct val="150000"/>
              </a:lnSpc>
              <a:spcBef>
                <a:spcPts val="0"/>
              </a:spcBef>
              <a:spcAft>
                <a:spcPts val="0"/>
              </a:spcAft>
              <a:buNone/>
            </a:pPr>
            <a:r>
              <a:rPr b="1" lang="en-US" sz="1600" strike="sngStrike">
                <a:solidFill>
                  <a:srgbClr val="D9D9D9"/>
                </a:solidFill>
              </a:rPr>
              <a:t>Capriglione Vincenzo 			</a:t>
            </a:r>
            <a:r>
              <a:rPr b="1" lang="en-US" sz="1200" strike="sngStrike">
                <a:solidFill>
                  <a:srgbClr val="D9D9D9"/>
                </a:solidFill>
              </a:rPr>
              <a:t>Technical Writer</a:t>
            </a:r>
            <a:endParaRPr b="1" sz="1200" strike="sngStrike">
              <a:solidFill>
                <a:srgbClr val="D9D9D9"/>
              </a:solidFill>
            </a:endParaRPr>
          </a:p>
          <a:p>
            <a:pPr indent="0" lvl="0" marL="0" rtl="0" algn="l">
              <a:lnSpc>
                <a:spcPct val="150000"/>
              </a:lnSpc>
              <a:spcBef>
                <a:spcPts val="0"/>
              </a:spcBef>
              <a:spcAft>
                <a:spcPts val="0"/>
              </a:spcAft>
              <a:buNone/>
            </a:pPr>
            <a:r>
              <a:rPr b="1" lang="en-US" sz="1600" strike="sngStrike">
                <a:solidFill>
                  <a:srgbClr val="D9D9D9"/>
                </a:solidFill>
              </a:rPr>
              <a:t>Quatraro Raffaele 				</a:t>
            </a:r>
            <a:r>
              <a:rPr b="1" lang="en-US" sz="1200" strike="sngStrike">
                <a:solidFill>
                  <a:srgbClr val="D9D9D9"/>
                </a:solidFill>
              </a:rPr>
              <a:t>Developer</a:t>
            </a:r>
            <a:endParaRPr sz="1100" strike="sngStrike">
              <a:solidFill>
                <a:srgbClr val="D9D9D9"/>
              </a:solidFill>
              <a:latin typeface="Calibri"/>
              <a:ea typeface="Calibri"/>
              <a:cs typeface="Calibri"/>
              <a:sym typeface="Calibri"/>
            </a:endParaRPr>
          </a:p>
        </p:txBody>
      </p:sp>
      <p:pic>
        <p:nvPicPr>
          <p:cNvPr id="84" name="Google Shape;84;p13"/>
          <p:cNvPicPr preferRelativeResize="0"/>
          <p:nvPr/>
        </p:nvPicPr>
        <p:blipFill>
          <a:blip r:embed="rId3">
            <a:alphaModFix/>
          </a:blip>
          <a:stretch>
            <a:fillRect/>
          </a:stretch>
        </p:blipFill>
        <p:spPr>
          <a:xfrm>
            <a:off x="0" y="0"/>
            <a:ext cx="6478624" cy="6858001"/>
          </a:xfrm>
          <a:prstGeom prst="rect">
            <a:avLst/>
          </a:prstGeom>
          <a:noFill/>
          <a:ln>
            <a:noFill/>
          </a:ln>
        </p:spPr>
      </p:pic>
      <p:pic>
        <p:nvPicPr>
          <p:cNvPr id="85" name="Google Shape;85;p13"/>
          <p:cNvPicPr preferRelativeResize="0"/>
          <p:nvPr/>
        </p:nvPicPr>
        <p:blipFill>
          <a:blip r:embed="rId4">
            <a:alphaModFix/>
          </a:blip>
          <a:stretch>
            <a:fillRect/>
          </a:stretch>
        </p:blipFill>
        <p:spPr>
          <a:xfrm>
            <a:off x="10959756" y="6188050"/>
            <a:ext cx="1232243" cy="6699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p:tgtEl>
                                          <p:spTgt spid="81"/>
                                        </p:tgtEl>
                                        <p:attrNameLst>
                                          <p:attrName>ppt_w</p:attrName>
                                        </p:attrNameLst>
                                      </p:cBhvr>
                                      <p:tavLst>
                                        <p:tav fmla="" tm="0">
                                          <p:val>
                                            <p:strVal val="0"/>
                                          </p:val>
                                        </p:tav>
                                        <p:tav fmla="" tm="100000">
                                          <p:val>
                                            <p:strVal val="#ppt_w"/>
                                          </p:val>
                                        </p:tav>
                                      </p:tavLst>
                                    </p:anim>
                                    <p:anim calcmode="lin" valueType="num">
                                      <p:cBhvr additive="base">
                                        <p:cTn dur="500"/>
                                        <p:tgtEl>
                                          <p:spTgt spid="81"/>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500"/>
                                        <p:tgtEl>
                                          <p:spTgt spid="8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500"/>
                                        <p:tgtEl>
                                          <p:spTgt spid="82"/>
                                        </p:tgtEl>
                                      </p:cBhvr>
                                    </p:animEffect>
                                  </p:childTnLst>
                                </p:cTn>
                              </p:par>
                            </p:childTnLst>
                          </p:cTn>
                        </p:par>
                        <p:par>
                          <p:cTn fill="hold">
                            <p:stCondLst>
                              <p:cond delay="1500"/>
                            </p:stCondLst>
                            <p:childTnLst>
                              <p:par>
                                <p:cTn fill="hold" nodeType="afterEffect" presetClass="entr" presetID="2" presetSubtype="2">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p:tgtEl>
                                          <p:spTgt spid="8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1"/>
          <p:cNvPicPr preferRelativeResize="0"/>
          <p:nvPr/>
        </p:nvPicPr>
        <p:blipFill>
          <a:blip r:embed="rId3">
            <a:alphaModFix/>
          </a:blip>
          <a:stretch>
            <a:fillRect/>
          </a:stretch>
        </p:blipFill>
        <p:spPr>
          <a:xfrm>
            <a:off x="11008756" y="6188050"/>
            <a:ext cx="1232243" cy="669950"/>
          </a:xfrm>
          <a:prstGeom prst="rect">
            <a:avLst/>
          </a:prstGeom>
          <a:noFill/>
          <a:ln>
            <a:noFill/>
          </a:ln>
        </p:spPr>
      </p:pic>
      <p:sp>
        <p:nvSpPr>
          <p:cNvPr id="295" name="Google Shape;295;p31"/>
          <p:cNvSpPr/>
          <p:nvPr/>
        </p:nvSpPr>
        <p:spPr>
          <a:xfrm>
            <a:off x="1823258" y="88074"/>
            <a:ext cx="9091800" cy="800700"/>
          </a:xfrm>
          <a:prstGeom prst="roundRect">
            <a:avLst>
              <a:gd fmla="val 8782" name="adj"/>
            </a:avLst>
          </a:prstGeom>
          <a:solidFill>
            <a:srgbClr val="518B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31"/>
          <p:cNvSpPr/>
          <p:nvPr/>
        </p:nvSpPr>
        <p:spPr>
          <a:xfrm>
            <a:off x="1276938" y="87800"/>
            <a:ext cx="995247" cy="801250"/>
          </a:xfrm>
          <a:custGeom>
            <a:rect b="b" l="l" r="r" t="t"/>
            <a:pathLst>
              <a:path extrusionOk="0" h="1180" w="1180">
                <a:moveTo>
                  <a:pt x="1132" y="276"/>
                </a:moveTo>
                <a:cubicBezTo>
                  <a:pt x="904" y="276"/>
                  <a:pt x="904" y="276"/>
                  <a:pt x="904" y="276"/>
                </a:cubicBezTo>
                <a:cubicBezTo>
                  <a:pt x="904" y="48"/>
                  <a:pt x="904" y="48"/>
                  <a:pt x="904" y="48"/>
                </a:cubicBezTo>
                <a:cubicBezTo>
                  <a:pt x="904" y="22"/>
                  <a:pt x="882" y="0"/>
                  <a:pt x="856" y="0"/>
                </a:cubicBezTo>
                <a:cubicBezTo>
                  <a:pt x="324" y="0"/>
                  <a:pt x="324" y="0"/>
                  <a:pt x="324" y="0"/>
                </a:cubicBezTo>
                <a:cubicBezTo>
                  <a:pt x="298" y="0"/>
                  <a:pt x="276" y="22"/>
                  <a:pt x="276" y="48"/>
                </a:cubicBezTo>
                <a:cubicBezTo>
                  <a:pt x="276" y="276"/>
                  <a:pt x="276" y="276"/>
                  <a:pt x="276" y="276"/>
                </a:cubicBezTo>
                <a:cubicBezTo>
                  <a:pt x="48" y="276"/>
                  <a:pt x="48" y="276"/>
                  <a:pt x="48" y="276"/>
                </a:cubicBezTo>
                <a:cubicBezTo>
                  <a:pt x="22" y="276"/>
                  <a:pt x="0" y="298"/>
                  <a:pt x="0" y="324"/>
                </a:cubicBezTo>
                <a:cubicBezTo>
                  <a:pt x="0" y="856"/>
                  <a:pt x="0" y="856"/>
                  <a:pt x="0" y="856"/>
                </a:cubicBezTo>
                <a:cubicBezTo>
                  <a:pt x="0" y="882"/>
                  <a:pt x="22" y="904"/>
                  <a:pt x="48" y="904"/>
                </a:cubicBezTo>
                <a:cubicBezTo>
                  <a:pt x="276" y="904"/>
                  <a:pt x="276" y="904"/>
                  <a:pt x="276" y="904"/>
                </a:cubicBezTo>
                <a:cubicBezTo>
                  <a:pt x="276" y="1132"/>
                  <a:pt x="276" y="1132"/>
                  <a:pt x="276" y="1132"/>
                </a:cubicBezTo>
                <a:cubicBezTo>
                  <a:pt x="276" y="1158"/>
                  <a:pt x="298" y="1180"/>
                  <a:pt x="324" y="1180"/>
                </a:cubicBezTo>
                <a:cubicBezTo>
                  <a:pt x="856" y="1180"/>
                  <a:pt x="856" y="1180"/>
                  <a:pt x="856" y="1180"/>
                </a:cubicBezTo>
                <a:cubicBezTo>
                  <a:pt x="882" y="1180"/>
                  <a:pt x="904" y="1158"/>
                  <a:pt x="904" y="1132"/>
                </a:cubicBezTo>
                <a:cubicBezTo>
                  <a:pt x="904" y="904"/>
                  <a:pt x="904" y="904"/>
                  <a:pt x="904" y="904"/>
                </a:cubicBezTo>
                <a:cubicBezTo>
                  <a:pt x="1132" y="904"/>
                  <a:pt x="1132" y="904"/>
                  <a:pt x="1132" y="904"/>
                </a:cubicBezTo>
                <a:cubicBezTo>
                  <a:pt x="1158" y="904"/>
                  <a:pt x="1180" y="882"/>
                  <a:pt x="1180" y="856"/>
                </a:cubicBezTo>
                <a:cubicBezTo>
                  <a:pt x="1180" y="324"/>
                  <a:pt x="1180" y="324"/>
                  <a:pt x="1180" y="324"/>
                </a:cubicBezTo>
                <a:cubicBezTo>
                  <a:pt x="1180" y="298"/>
                  <a:pt x="1158" y="276"/>
                  <a:pt x="1132" y="27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 name="Google Shape;297;p31"/>
          <p:cNvSpPr txBox="1"/>
          <p:nvPr/>
        </p:nvSpPr>
        <p:spPr>
          <a:xfrm>
            <a:off x="2560441" y="194998"/>
            <a:ext cx="80199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500">
                <a:solidFill>
                  <a:schemeClr val="lt2"/>
                </a:solidFill>
                <a:latin typeface="Calibri"/>
                <a:ea typeface="Calibri"/>
                <a:cs typeface="Calibri"/>
                <a:sym typeface="Calibri"/>
              </a:rPr>
              <a:t>JUnit Test </a:t>
            </a:r>
            <a:endParaRPr sz="1700"/>
          </a:p>
        </p:txBody>
      </p:sp>
      <p:pic>
        <p:nvPicPr>
          <p:cNvPr id="298" name="Google Shape;298;p31"/>
          <p:cNvPicPr preferRelativeResize="0"/>
          <p:nvPr/>
        </p:nvPicPr>
        <p:blipFill rotWithShape="1">
          <a:blip r:embed="rId4">
            <a:alphaModFix/>
          </a:blip>
          <a:srcRect b="7371" l="6851" r="6643" t="8190"/>
          <a:stretch/>
        </p:blipFill>
        <p:spPr>
          <a:xfrm>
            <a:off x="599825" y="1121125"/>
            <a:ext cx="5272550" cy="4627300"/>
          </a:xfrm>
          <a:prstGeom prst="rect">
            <a:avLst/>
          </a:prstGeom>
          <a:noFill/>
          <a:ln>
            <a:noFill/>
          </a:ln>
        </p:spPr>
      </p:pic>
      <p:sp>
        <p:nvSpPr>
          <p:cNvPr id="299" name="Google Shape;299;p31"/>
          <p:cNvSpPr txBox="1"/>
          <p:nvPr/>
        </p:nvSpPr>
        <p:spPr>
          <a:xfrm>
            <a:off x="13010325" y="371763"/>
            <a:ext cx="55863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alibri"/>
                <a:ea typeface="Calibri"/>
                <a:cs typeface="Calibri"/>
                <a:sym typeface="Calibri"/>
              </a:rPr>
              <a:t>Il software </a:t>
            </a:r>
            <a:r>
              <a:rPr b="1" lang="en-US" sz="1600">
                <a:latin typeface="Calibri"/>
                <a:ea typeface="Calibri"/>
                <a:cs typeface="Calibri"/>
                <a:sym typeface="Calibri"/>
              </a:rPr>
              <a:t>C.A.R.E</a:t>
            </a:r>
            <a:r>
              <a:rPr lang="en-US" sz="1600">
                <a:latin typeface="Calibri"/>
                <a:ea typeface="Calibri"/>
                <a:cs typeface="Calibri"/>
                <a:sym typeface="Calibri"/>
              </a:rPr>
              <a:t> è stato testato attraverso l’utilizzo di </a:t>
            </a:r>
            <a:r>
              <a:rPr b="1" lang="en-US" sz="1600">
                <a:latin typeface="Calibri"/>
                <a:ea typeface="Calibri"/>
                <a:cs typeface="Calibri"/>
                <a:sym typeface="Calibri"/>
              </a:rPr>
              <a:t>Junit 5</a:t>
            </a:r>
            <a:r>
              <a:rPr lang="en-US" sz="1600">
                <a:latin typeface="Calibri"/>
                <a:ea typeface="Calibri"/>
                <a:cs typeface="Calibri"/>
                <a:sym typeface="Calibri"/>
              </a:rPr>
              <a:t>, al fine di avere un codice più sicuro possibile. </a:t>
            </a:r>
            <a:br>
              <a:rPr lang="en-US" sz="1600">
                <a:latin typeface="Calibri"/>
                <a:ea typeface="Calibri"/>
                <a:cs typeface="Calibri"/>
                <a:sym typeface="Calibri"/>
              </a:rPr>
            </a:br>
            <a:br>
              <a:rPr lang="en-US" sz="1600">
                <a:latin typeface="Calibri"/>
                <a:ea typeface="Calibri"/>
                <a:cs typeface="Calibri"/>
                <a:sym typeface="Calibri"/>
              </a:rPr>
            </a:br>
            <a:r>
              <a:rPr lang="en-US" sz="1600">
                <a:latin typeface="Calibri"/>
                <a:ea typeface="Calibri"/>
                <a:cs typeface="Calibri"/>
                <a:sym typeface="Calibri"/>
              </a:rPr>
              <a:t>All’interno </a:t>
            </a:r>
            <a:r>
              <a:rPr lang="en-US" sz="1600">
                <a:latin typeface="Calibri"/>
                <a:ea typeface="Calibri"/>
                <a:cs typeface="Calibri"/>
                <a:sym typeface="Calibri"/>
              </a:rPr>
              <a:t>dei </a:t>
            </a:r>
            <a:r>
              <a:rPr lang="en-US" sz="1600">
                <a:latin typeface="Calibri"/>
                <a:ea typeface="Calibri"/>
                <a:cs typeface="Calibri"/>
                <a:sym typeface="Calibri"/>
              </a:rPr>
              <a:t>test effettuati, sono stati utilizzati degli Stream contenenti vari input, con lo scopo di verificare l’andamento del sistema in diversi casi. </a:t>
            </a:r>
            <a:br>
              <a:rPr lang="en-US" sz="1600">
                <a:latin typeface="Calibri"/>
                <a:ea typeface="Calibri"/>
                <a:cs typeface="Calibri"/>
                <a:sym typeface="Calibri"/>
              </a:rPr>
            </a:br>
            <a:br>
              <a:rPr lang="en-US" sz="1600">
                <a:latin typeface="Calibri"/>
                <a:ea typeface="Calibri"/>
                <a:cs typeface="Calibri"/>
                <a:sym typeface="Calibri"/>
              </a:rPr>
            </a:br>
            <a:r>
              <a:rPr lang="en-US" sz="1600">
                <a:latin typeface="Calibri"/>
                <a:ea typeface="Calibri"/>
                <a:cs typeface="Calibri"/>
                <a:sym typeface="Calibri"/>
              </a:rPr>
              <a:t>Sono state testate solo le classi base, dato che l’intero sistema C.A.R.E è basato su quest’ultime</a:t>
            </a:r>
            <a:br>
              <a:rPr lang="en-US" sz="1600">
                <a:latin typeface="Calibri"/>
                <a:ea typeface="Calibri"/>
                <a:cs typeface="Calibri"/>
                <a:sym typeface="Calibri"/>
              </a:rPr>
            </a:br>
            <a:endParaRPr b="1" sz="1600">
              <a:latin typeface="Calibri"/>
              <a:ea typeface="Calibri"/>
              <a:cs typeface="Calibri"/>
              <a:sym typeface="Calibri"/>
            </a:endParaRPr>
          </a:p>
        </p:txBody>
      </p:sp>
      <p:pic>
        <p:nvPicPr>
          <p:cNvPr id="300" name="Google Shape;300;p31"/>
          <p:cNvPicPr preferRelativeResize="0"/>
          <p:nvPr/>
        </p:nvPicPr>
        <p:blipFill>
          <a:blip r:embed="rId5">
            <a:alphaModFix/>
          </a:blip>
          <a:stretch>
            <a:fillRect/>
          </a:stretch>
        </p:blipFill>
        <p:spPr>
          <a:xfrm>
            <a:off x="2474175" y="5980499"/>
            <a:ext cx="1523841" cy="801250"/>
          </a:xfrm>
          <a:prstGeom prst="rect">
            <a:avLst/>
          </a:prstGeom>
          <a:noFill/>
          <a:ln>
            <a:noFill/>
          </a:ln>
        </p:spPr>
      </p:pic>
      <p:pic>
        <p:nvPicPr>
          <p:cNvPr id="301" name="Google Shape;301;p31"/>
          <p:cNvPicPr preferRelativeResize="0"/>
          <p:nvPr/>
        </p:nvPicPr>
        <p:blipFill>
          <a:blip r:embed="rId6">
            <a:alphaModFix/>
          </a:blip>
          <a:stretch>
            <a:fillRect/>
          </a:stretch>
        </p:blipFill>
        <p:spPr>
          <a:xfrm>
            <a:off x="6216375" y="3899363"/>
            <a:ext cx="5780551" cy="2264303"/>
          </a:xfrm>
          <a:prstGeom prst="rect">
            <a:avLst/>
          </a:prstGeom>
          <a:noFill/>
          <a:ln>
            <a:noFill/>
          </a:ln>
        </p:spPr>
      </p:pic>
      <p:sp>
        <p:nvSpPr>
          <p:cNvPr id="302" name="Google Shape;302;p31"/>
          <p:cNvSpPr txBox="1"/>
          <p:nvPr/>
        </p:nvSpPr>
        <p:spPr>
          <a:xfrm>
            <a:off x="12856675" y="1222875"/>
            <a:ext cx="1801200" cy="252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03" name="Google Shape;303;p31"/>
          <p:cNvSpPr txBox="1"/>
          <p:nvPr/>
        </p:nvSpPr>
        <p:spPr>
          <a:xfrm>
            <a:off x="6156150" y="888775"/>
            <a:ext cx="59010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Al fine di garantire maggiore qualità al committente, il sistema CARE è stato testato sia mediante l’approccio </a:t>
            </a:r>
            <a:r>
              <a:rPr b="1" lang="en-US">
                <a:latin typeface="Calibri"/>
                <a:ea typeface="Calibri"/>
                <a:cs typeface="Calibri"/>
                <a:sym typeface="Calibri"/>
              </a:rPr>
              <a:t>glass-box</a:t>
            </a:r>
            <a:r>
              <a:rPr lang="en-US">
                <a:latin typeface="Calibri"/>
                <a:ea typeface="Calibri"/>
                <a:cs typeface="Calibri"/>
                <a:sym typeface="Calibri"/>
              </a:rPr>
              <a:t> sia in </a:t>
            </a:r>
            <a:r>
              <a:rPr b="1" lang="en-US">
                <a:latin typeface="Calibri"/>
                <a:ea typeface="Calibri"/>
                <a:cs typeface="Calibri"/>
                <a:sym typeface="Calibri"/>
              </a:rPr>
              <a:t>black-box</a:t>
            </a:r>
            <a:r>
              <a:rPr lang="en-US">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In </a:t>
            </a:r>
            <a:r>
              <a:rPr b="1" lang="en-US">
                <a:latin typeface="Calibri"/>
                <a:ea typeface="Calibri"/>
                <a:cs typeface="Calibri"/>
                <a:sym typeface="Calibri"/>
              </a:rPr>
              <a:t>White-box</a:t>
            </a:r>
            <a:r>
              <a:rPr lang="en-US">
                <a:latin typeface="Calibri"/>
                <a:ea typeface="Calibri"/>
                <a:cs typeface="Calibri"/>
                <a:sym typeface="Calibri"/>
              </a:rPr>
              <a:t> (o “glass-box”) analizziamo la percentuale di </a:t>
            </a:r>
            <a:r>
              <a:rPr b="1" lang="en-US">
                <a:latin typeface="Calibri"/>
                <a:ea typeface="Calibri"/>
                <a:cs typeface="Calibri"/>
                <a:sym typeface="Calibri"/>
              </a:rPr>
              <a:t>coverage </a:t>
            </a:r>
            <a:r>
              <a:rPr lang="en-US">
                <a:latin typeface="Calibri"/>
                <a:ea typeface="Calibri"/>
                <a:cs typeface="Calibri"/>
                <a:sym typeface="Calibri"/>
              </a:rPr>
              <a:t>nonché i rami potenzialmente non coperti.</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I</a:t>
            </a:r>
            <a:r>
              <a:rPr lang="en-US">
                <a:latin typeface="Calibri"/>
                <a:ea typeface="Calibri"/>
                <a:cs typeface="Calibri"/>
                <a:sym typeface="Calibri"/>
              </a:rPr>
              <a:t>n </a:t>
            </a:r>
            <a:r>
              <a:rPr b="1" lang="en-US">
                <a:latin typeface="Calibri"/>
                <a:ea typeface="Calibri"/>
                <a:cs typeface="Calibri"/>
                <a:sym typeface="Calibri"/>
              </a:rPr>
              <a:t>black-box</a:t>
            </a:r>
            <a:r>
              <a:rPr lang="en-US">
                <a:latin typeface="Calibri"/>
                <a:ea typeface="Calibri"/>
                <a:cs typeface="Calibri"/>
                <a:sym typeface="Calibri"/>
              </a:rPr>
              <a:t>, n</a:t>
            </a:r>
            <a:r>
              <a:rPr lang="en-US">
                <a:latin typeface="Calibri"/>
                <a:ea typeface="Calibri"/>
                <a:cs typeface="Calibri"/>
                <a:sym typeface="Calibri"/>
              </a:rPr>
              <a:t>ello specifico </a:t>
            </a:r>
            <a:r>
              <a:rPr b="1" lang="en-US">
                <a:latin typeface="Calibri"/>
                <a:ea typeface="Calibri"/>
                <a:cs typeface="Calibri"/>
                <a:sym typeface="Calibri"/>
              </a:rPr>
              <a:t>JUnit 5,</a:t>
            </a:r>
            <a:r>
              <a:rPr lang="en-US">
                <a:latin typeface="Calibri"/>
                <a:ea typeface="Calibri"/>
                <a:cs typeface="Calibri"/>
                <a:sym typeface="Calibri"/>
              </a:rPr>
              <a:t> si garantisce il testing dei casi d’uso non conoscendo le istruzioni che verranno eseguite, ma garantendo mediante una ipotesi che la premessa di utilizzo dei metodi ritorni quanto previsto.</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Nell’esempio in questione i JUnit Test delle classi di modellazione base.</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I test non garantiscono l’impeccabilità del codice, ma in modo ragionevole </a:t>
            </a:r>
            <a:endParaRPr>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500"/>
                                        <p:tgtEl>
                                          <p:spTgt spid="29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32"/>
          <p:cNvPicPr preferRelativeResize="0"/>
          <p:nvPr/>
        </p:nvPicPr>
        <p:blipFill>
          <a:blip r:embed="rId3">
            <a:alphaModFix/>
          </a:blip>
          <a:stretch>
            <a:fillRect/>
          </a:stretch>
        </p:blipFill>
        <p:spPr>
          <a:xfrm>
            <a:off x="11008756" y="6188050"/>
            <a:ext cx="1232243" cy="669950"/>
          </a:xfrm>
          <a:prstGeom prst="rect">
            <a:avLst/>
          </a:prstGeom>
          <a:noFill/>
          <a:ln>
            <a:noFill/>
          </a:ln>
        </p:spPr>
      </p:pic>
      <p:sp>
        <p:nvSpPr>
          <p:cNvPr id="309" name="Google Shape;309;p32"/>
          <p:cNvSpPr/>
          <p:nvPr/>
        </p:nvSpPr>
        <p:spPr>
          <a:xfrm>
            <a:off x="1823258" y="88074"/>
            <a:ext cx="9091800" cy="800700"/>
          </a:xfrm>
          <a:prstGeom prst="roundRect">
            <a:avLst>
              <a:gd fmla="val 8782" name="adj"/>
            </a:avLst>
          </a:prstGeom>
          <a:solidFill>
            <a:srgbClr val="518B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32"/>
          <p:cNvSpPr/>
          <p:nvPr/>
        </p:nvSpPr>
        <p:spPr>
          <a:xfrm>
            <a:off x="1276938" y="87800"/>
            <a:ext cx="995247" cy="801250"/>
          </a:xfrm>
          <a:custGeom>
            <a:rect b="b" l="l" r="r" t="t"/>
            <a:pathLst>
              <a:path extrusionOk="0" h="1180" w="1180">
                <a:moveTo>
                  <a:pt x="1132" y="276"/>
                </a:moveTo>
                <a:cubicBezTo>
                  <a:pt x="904" y="276"/>
                  <a:pt x="904" y="276"/>
                  <a:pt x="904" y="276"/>
                </a:cubicBezTo>
                <a:cubicBezTo>
                  <a:pt x="904" y="48"/>
                  <a:pt x="904" y="48"/>
                  <a:pt x="904" y="48"/>
                </a:cubicBezTo>
                <a:cubicBezTo>
                  <a:pt x="904" y="22"/>
                  <a:pt x="882" y="0"/>
                  <a:pt x="856" y="0"/>
                </a:cubicBezTo>
                <a:cubicBezTo>
                  <a:pt x="324" y="0"/>
                  <a:pt x="324" y="0"/>
                  <a:pt x="324" y="0"/>
                </a:cubicBezTo>
                <a:cubicBezTo>
                  <a:pt x="298" y="0"/>
                  <a:pt x="276" y="22"/>
                  <a:pt x="276" y="48"/>
                </a:cubicBezTo>
                <a:cubicBezTo>
                  <a:pt x="276" y="276"/>
                  <a:pt x="276" y="276"/>
                  <a:pt x="276" y="276"/>
                </a:cubicBezTo>
                <a:cubicBezTo>
                  <a:pt x="48" y="276"/>
                  <a:pt x="48" y="276"/>
                  <a:pt x="48" y="276"/>
                </a:cubicBezTo>
                <a:cubicBezTo>
                  <a:pt x="22" y="276"/>
                  <a:pt x="0" y="298"/>
                  <a:pt x="0" y="324"/>
                </a:cubicBezTo>
                <a:cubicBezTo>
                  <a:pt x="0" y="856"/>
                  <a:pt x="0" y="856"/>
                  <a:pt x="0" y="856"/>
                </a:cubicBezTo>
                <a:cubicBezTo>
                  <a:pt x="0" y="882"/>
                  <a:pt x="22" y="904"/>
                  <a:pt x="48" y="904"/>
                </a:cubicBezTo>
                <a:cubicBezTo>
                  <a:pt x="276" y="904"/>
                  <a:pt x="276" y="904"/>
                  <a:pt x="276" y="904"/>
                </a:cubicBezTo>
                <a:cubicBezTo>
                  <a:pt x="276" y="1132"/>
                  <a:pt x="276" y="1132"/>
                  <a:pt x="276" y="1132"/>
                </a:cubicBezTo>
                <a:cubicBezTo>
                  <a:pt x="276" y="1158"/>
                  <a:pt x="298" y="1180"/>
                  <a:pt x="324" y="1180"/>
                </a:cubicBezTo>
                <a:cubicBezTo>
                  <a:pt x="856" y="1180"/>
                  <a:pt x="856" y="1180"/>
                  <a:pt x="856" y="1180"/>
                </a:cubicBezTo>
                <a:cubicBezTo>
                  <a:pt x="882" y="1180"/>
                  <a:pt x="904" y="1158"/>
                  <a:pt x="904" y="1132"/>
                </a:cubicBezTo>
                <a:cubicBezTo>
                  <a:pt x="904" y="904"/>
                  <a:pt x="904" y="904"/>
                  <a:pt x="904" y="904"/>
                </a:cubicBezTo>
                <a:cubicBezTo>
                  <a:pt x="1132" y="904"/>
                  <a:pt x="1132" y="904"/>
                  <a:pt x="1132" y="904"/>
                </a:cubicBezTo>
                <a:cubicBezTo>
                  <a:pt x="1158" y="904"/>
                  <a:pt x="1180" y="882"/>
                  <a:pt x="1180" y="856"/>
                </a:cubicBezTo>
                <a:cubicBezTo>
                  <a:pt x="1180" y="324"/>
                  <a:pt x="1180" y="324"/>
                  <a:pt x="1180" y="324"/>
                </a:cubicBezTo>
                <a:cubicBezTo>
                  <a:pt x="1180" y="298"/>
                  <a:pt x="1158" y="276"/>
                  <a:pt x="1132" y="27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32"/>
          <p:cNvSpPr txBox="1"/>
          <p:nvPr/>
        </p:nvSpPr>
        <p:spPr>
          <a:xfrm>
            <a:off x="2560441" y="194998"/>
            <a:ext cx="80199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lt2"/>
                </a:solidFill>
                <a:latin typeface="Calibri"/>
                <a:ea typeface="Calibri"/>
                <a:cs typeface="Calibri"/>
                <a:sym typeface="Calibri"/>
              </a:rPr>
              <a:t>Future Implementations</a:t>
            </a:r>
            <a:endParaRPr/>
          </a:p>
        </p:txBody>
      </p:sp>
      <p:pic>
        <p:nvPicPr>
          <p:cNvPr id="312" name="Google Shape;312;p32"/>
          <p:cNvPicPr preferRelativeResize="0"/>
          <p:nvPr/>
        </p:nvPicPr>
        <p:blipFill rotWithShape="1">
          <a:blip r:embed="rId4">
            <a:alphaModFix/>
          </a:blip>
          <a:srcRect b="0" l="18540" r="17059" t="0"/>
          <a:stretch/>
        </p:blipFill>
        <p:spPr>
          <a:xfrm>
            <a:off x="857900" y="1524125"/>
            <a:ext cx="3987201" cy="2857500"/>
          </a:xfrm>
          <a:prstGeom prst="rect">
            <a:avLst/>
          </a:prstGeom>
          <a:noFill/>
          <a:ln>
            <a:noFill/>
          </a:ln>
        </p:spPr>
      </p:pic>
      <p:pic>
        <p:nvPicPr>
          <p:cNvPr id="313" name="Google Shape;313;p32"/>
          <p:cNvPicPr preferRelativeResize="0"/>
          <p:nvPr/>
        </p:nvPicPr>
        <p:blipFill>
          <a:blip r:embed="rId5">
            <a:alphaModFix/>
          </a:blip>
          <a:stretch>
            <a:fillRect/>
          </a:stretch>
        </p:blipFill>
        <p:spPr>
          <a:xfrm>
            <a:off x="2855900" y="4856074"/>
            <a:ext cx="1838325" cy="1838325"/>
          </a:xfrm>
          <a:prstGeom prst="rect">
            <a:avLst/>
          </a:prstGeom>
          <a:noFill/>
          <a:ln>
            <a:noFill/>
          </a:ln>
        </p:spPr>
      </p:pic>
      <p:pic>
        <p:nvPicPr>
          <p:cNvPr id="314" name="Google Shape;314;p32"/>
          <p:cNvPicPr preferRelativeResize="0"/>
          <p:nvPr/>
        </p:nvPicPr>
        <p:blipFill>
          <a:blip r:embed="rId6">
            <a:alphaModFix/>
          </a:blip>
          <a:stretch>
            <a:fillRect/>
          </a:stretch>
        </p:blipFill>
        <p:spPr>
          <a:xfrm>
            <a:off x="5771450" y="1193575"/>
            <a:ext cx="6203600" cy="4137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020"/>
        </a:solidFill>
      </p:bgPr>
    </p:bg>
    <p:spTree>
      <p:nvGrpSpPr>
        <p:cNvPr id="318" name="Shape 318"/>
        <p:cNvGrpSpPr/>
        <p:nvPr/>
      </p:nvGrpSpPr>
      <p:grpSpPr>
        <a:xfrm>
          <a:off x="0" y="0"/>
          <a:ext cx="0" cy="0"/>
          <a:chOff x="0" y="0"/>
          <a:chExt cx="0" cy="0"/>
        </a:xfrm>
      </p:grpSpPr>
      <p:pic>
        <p:nvPicPr>
          <p:cNvPr id="319" name="Google Shape;319;p33"/>
          <p:cNvPicPr preferRelativeResize="0"/>
          <p:nvPr/>
        </p:nvPicPr>
        <p:blipFill>
          <a:blip r:embed="rId3">
            <a:alphaModFix/>
          </a:blip>
          <a:stretch>
            <a:fillRect/>
          </a:stretch>
        </p:blipFill>
        <p:spPr>
          <a:xfrm>
            <a:off x="0" y="381000"/>
            <a:ext cx="12192000" cy="6096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34"/>
          <p:cNvPicPr preferRelativeResize="0"/>
          <p:nvPr/>
        </p:nvPicPr>
        <p:blipFill>
          <a:blip r:embed="rId3">
            <a:alphaModFix/>
          </a:blip>
          <a:stretch>
            <a:fillRect/>
          </a:stretch>
        </p:blipFill>
        <p:spPr>
          <a:xfrm>
            <a:off x="115228" y="246000"/>
            <a:ext cx="4112284" cy="3905385"/>
          </a:xfrm>
          <a:prstGeom prst="rect">
            <a:avLst/>
          </a:prstGeom>
          <a:noFill/>
          <a:ln>
            <a:noFill/>
          </a:ln>
        </p:spPr>
      </p:pic>
      <p:sp>
        <p:nvSpPr>
          <p:cNvPr id="325" name="Google Shape;325;p34"/>
          <p:cNvSpPr txBox="1"/>
          <p:nvPr/>
        </p:nvSpPr>
        <p:spPr>
          <a:xfrm>
            <a:off x="419217" y="525292"/>
            <a:ext cx="11459700" cy="803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2800">
                <a:solidFill>
                  <a:srgbClr val="000000"/>
                </a:solidFill>
              </a:rPr>
              <a:t>Sicurezza: pattern adottati e best practices</a:t>
            </a:r>
            <a:endParaRPr sz="2800">
              <a:solidFill>
                <a:srgbClr val="000000"/>
              </a:solidFill>
            </a:endParaRPr>
          </a:p>
        </p:txBody>
      </p:sp>
      <p:pic>
        <p:nvPicPr>
          <p:cNvPr id="326" name="Google Shape;326;p34"/>
          <p:cNvPicPr preferRelativeResize="0"/>
          <p:nvPr/>
        </p:nvPicPr>
        <p:blipFill rotWithShape="1">
          <a:blip r:embed="rId4">
            <a:alphaModFix/>
          </a:blip>
          <a:srcRect b="13329" l="0" r="0" t="0"/>
          <a:stretch/>
        </p:blipFill>
        <p:spPr>
          <a:xfrm>
            <a:off x="5003472" y="1234941"/>
            <a:ext cx="7188528" cy="4647065"/>
          </a:xfrm>
          <a:prstGeom prst="rect">
            <a:avLst/>
          </a:prstGeom>
          <a:noFill/>
          <a:ln>
            <a:noFill/>
          </a:ln>
        </p:spPr>
      </p:pic>
      <p:pic>
        <p:nvPicPr>
          <p:cNvPr id="327" name="Google Shape;327;p34"/>
          <p:cNvPicPr preferRelativeResize="0"/>
          <p:nvPr/>
        </p:nvPicPr>
        <p:blipFill>
          <a:blip r:embed="rId5">
            <a:alphaModFix/>
          </a:blip>
          <a:stretch>
            <a:fillRect/>
          </a:stretch>
        </p:blipFill>
        <p:spPr>
          <a:xfrm>
            <a:off x="179347" y="6105971"/>
            <a:ext cx="11654729" cy="752029"/>
          </a:xfrm>
          <a:prstGeom prst="rect">
            <a:avLst/>
          </a:prstGeom>
          <a:noFill/>
          <a:ln>
            <a:noFill/>
          </a:ln>
        </p:spPr>
      </p:pic>
      <p:sp>
        <p:nvSpPr>
          <p:cNvPr id="328" name="Google Shape;328;p34"/>
          <p:cNvSpPr txBox="1"/>
          <p:nvPr/>
        </p:nvSpPr>
        <p:spPr>
          <a:xfrm>
            <a:off x="0" y="4144371"/>
            <a:ext cx="67566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Interfaces and patterns</a:t>
            </a:r>
            <a:endParaRPr/>
          </a:p>
          <a:p>
            <a:pPr indent="-317500" lvl="0" marL="457200" rtl="0" algn="l">
              <a:spcBef>
                <a:spcPts val="0"/>
              </a:spcBef>
              <a:spcAft>
                <a:spcPts val="0"/>
              </a:spcAft>
              <a:buSzPts val="1400"/>
              <a:buChar char="●"/>
            </a:pPr>
            <a:r>
              <a:rPr lang="en-US"/>
              <a:t>SALT</a:t>
            </a:r>
            <a:endParaRPr/>
          </a:p>
          <a:p>
            <a:pPr indent="-317500" lvl="0" marL="457200" rtl="0" algn="l">
              <a:spcBef>
                <a:spcPts val="0"/>
              </a:spcBef>
              <a:spcAft>
                <a:spcPts val="0"/>
              </a:spcAft>
              <a:buSzPts val="1400"/>
              <a:buChar char="●"/>
            </a:pPr>
            <a:r>
              <a:rPr lang="en-US"/>
              <a:t>Password cifrata nel database</a:t>
            </a:r>
            <a:endParaRPr/>
          </a:p>
          <a:p>
            <a:pPr indent="-317500" lvl="0" marL="457200" rtl="0" algn="l">
              <a:spcBef>
                <a:spcPts val="0"/>
              </a:spcBef>
              <a:spcAft>
                <a:spcPts val="0"/>
              </a:spcAft>
              <a:buSzPts val="1400"/>
              <a:buChar char="●"/>
            </a:pPr>
            <a:r>
              <a:rPr lang="en-US"/>
              <a:t>Password Complexity pattern constraint</a:t>
            </a:r>
            <a:endParaRPr/>
          </a:p>
          <a:p>
            <a:pPr indent="-317500" lvl="0" marL="457200" rtl="0" algn="l">
              <a:spcBef>
                <a:spcPts val="0"/>
              </a:spcBef>
              <a:spcAft>
                <a:spcPts val="0"/>
              </a:spcAft>
              <a:buSzPts val="1400"/>
              <a:buChar char="●"/>
            </a:pPr>
            <a:r>
              <a:rPr lang="en-US"/>
              <a:t>GitGuardian check uploaded code</a:t>
            </a:r>
            <a:endParaRPr/>
          </a:p>
          <a:p>
            <a:pPr indent="-317500" lvl="0" marL="457200" rtl="0" algn="l">
              <a:spcBef>
                <a:spcPts val="0"/>
              </a:spcBef>
              <a:spcAft>
                <a:spcPts val="0"/>
              </a:spcAft>
              <a:buSzPts val="1400"/>
              <a:buChar char="●"/>
            </a:pPr>
            <a:r>
              <a:rPr lang="en-US"/>
              <a:t>JWT token per i metodi esposti</a:t>
            </a:r>
            <a:endParaRPr/>
          </a:p>
          <a:p>
            <a:pPr indent="-317500" lvl="0" marL="457200" rtl="0" algn="l">
              <a:spcBef>
                <a:spcPts val="0"/>
              </a:spcBef>
              <a:spcAft>
                <a:spcPts val="0"/>
              </a:spcAft>
              <a:buSzPts val="1400"/>
              <a:buChar char="●"/>
            </a:pPr>
            <a:r>
              <a:rPr lang="en-US"/>
              <a:t>protocollo HTTPS per cifrare la comunicazione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a:blip r:embed="rId3">
            <a:alphaModFix/>
          </a:blip>
          <a:stretch>
            <a:fillRect/>
          </a:stretch>
        </p:blipFill>
        <p:spPr>
          <a:xfrm>
            <a:off x="10959756" y="6188050"/>
            <a:ext cx="1232243" cy="669950"/>
          </a:xfrm>
          <a:prstGeom prst="rect">
            <a:avLst/>
          </a:prstGeom>
          <a:noFill/>
          <a:ln>
            <a:noFill/>
          </a:ln>
        </p:spPr>
      </p:pic>
      <p:pic>
        <p:nvPicPr>
          <p:cNvPr id="91" name="Google Shape;91;p14"/>
          <p:cNvPicPr preferRelativeResize="0"/>
          <p:nvPr/>
        </p:nvPicPr>
        <p:blipFill rotWithShape="1">
          <a:blip r:embed="rId4">
            <a:alphaModFix/>
          </a:blip>
          <a:srcRect b="0" l="0" r="11645" t="0"/>
          <a:stretch/>
        </p:blipFill>
        <p:spPr>
          <a:xfrm>
            <a:off x="116950" y="4245600"/>
            <a:ext cx="7666225" cy="2528000"/>
          </a:xfrm>
          <a:prstGeom prst="rect">
            <a:avLst/>
          </a:prstGeom>
          <a:noFill/>
          <a:ln>
            <a:noFill/>
          </a:ln>
        </p:spPr>
      </p:pic>
      <p:sp>
        <p:nvSpPr>
          <p:cNvPr id="92" name="Google Shape;92;p14"/>
          <p:cNvSpPr/>
          <p:nvPr/>
        </p:nvSpPr>
        <p:spPr>
          <a:xfrm>
            <a:off x="3540403" y="382000"/>
            <a:ext cx="5551200" cy="800700"/>
          </a:xfrm>
          <a:prstGeom prst="roundRect">
            <a:avLst>
              <a:gd fmla="val 8782" name="adj"/>
            </a:avLst>
          </a:prstGeom>
          <a:solidFill>
            <a:srgbClr val="518B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 name="Google Shape;93;p14"/>
          <p:cNvSpPr/>
          <p:nvPr/>
        </p:nvSpPr>
        <p:spPr>
          <a:xfrm>
            <a:off x="3100394" y="381726"/>
            <a:ext cx="801571" cy="801255"/>
          </a:xfrm>
          <a:custGeom>
            <a:rect b="b" l="l" r="r" t="t"/>
            <a:pathLst>
              <a:path extrusionOk="0" h="1180" w="1180">
                <a:moveTo>
                  <a:pt x="1132" y="276"/>
                </a:moveTo>
                <a:cubicBezTo>
                  <a:pt x="904" y="276"/>
                  <a:pt x="904" y="276"/>
                  <a:pt x="904" y="276"/>
                </a:cubicBezTo>
                <a:cubicBezTo>
                  <a:pt x="904" y="48"/>
                  <a:pt x="904" y="48"/>
                  <a:pt x="904" y="48"/>
                </a:cubicBezTo>
                <a:cubicBezTo>
                  <a:pt x="904" y="22"/>
                  <a:pt x="882" y="0"/>
                  <a:pt x="856" y="0"/>
                </a:cubicBezTo>
                <a:cubicBezTo>
                  <a:pt x="324" y="0"/>
                  <a:pt x="324" y="0"/>
                  <a:pt x="324" y="0"/>
                </a:cubicBezTo>
                <a:cubicBezTo>
                  <a:pt x="298" y="0"/>
                  <a:pt x="276" y="22"/>
                  <a:pt x="276" y="48"/>
                </a:cubicBezTo>
                <a:cubicBezTo>
                  <a:pt x="276" y="276"/>
                  <a:pt x="276" y="276"/>
                  <a:pt x="276" y="276"/>
                </a:cubicBezTo>
                <a:cubicBezTo>
                  <a:pt x="48" y="276"/>
                  <a:pt x="48" y="276"/>
                  <a:pt x="48" y="276"/>
                </a:cubicBezTo>
                <a:cubicBezTo>
                  <a:pt x="22" y="276"/>
                  <a:pt x="0" y="298"/>
                  <a:pt x="0" y="324"/>
                </a:cubicBezTo>
                <a:cubicBezTo>
                  <a:pt x="0" y="856"/>
                  <a:pt x="0" y="856"/>
                  <a:pt x="0" y="856"/>
                </a:cubicBezTo>
                <a:cubicBezTo>
                  <a:pt x="0" y="882"/>
                  <a:pt x="22" y="904"/>
                  <a:pt x="48" y="904"/>
                </a:cubicBezTo>
                <a:cubicBezTo>
                  <a:pt x="276" y="904"/>
                  <a:pt x="276" y="904"/>
                  <a:pt x="276" y="904"/>
                </a:cubicBezTo>
                <a:cubicBezTo>
                  <a:pt x="276" y="1132"/>
                  <a:pt x="276" y="1132"/>
                  <a:pt x="276" y="1132"/>
                </a:cubicBezTo>
                <a:cubicBezTo>
                  <a:pt x="276" y="1158"/>
                  <a:pt x="298" y="1180"/>
                  <a:pt x="324" y="1180"/>
                </a:cubicBezTo>
                <a:cubicBezTo>
                  <a:pt x="856" y="1180"/>
                  <a:pt x="856" y="1180"/>
                  <a:pt x="856" y="1180"/>
                </a:cubicBezTo>
                <a:cubicBezTo>
                  <a:pt x="882" y="1180"/>
                  <a:pt x="904" y="1158"/>
                  <a:pt x="904" y="1132"/>
                </a:cubicBezTo>
                <a:cubicBezTo>
                  <a:pt x="904" y="904"/>
                  <a:pt x="904" y="904"/>
                  <a:pt x="904" y="904"/>
                </a:cubicBezTo>
                <a:cubicBezTo>
                  <a:pt x="1132" y="904"/>
                  <a:pt x="1132" y="904"/>
                  <a:pt x="1132" y="904"/>
                </a:cubicBezTo>
                <a:cubicBezTo>
                  <a:pt x="1158" y="904"/>
                  <a:pt x="1180" y="882"/>
                  <a:pt x="1180" y="856"/>
                </a:cubicBezTo>
                <a:cubicBezTo>
                  <a:pt x="1180" y="324"/>
                  <a:pt x="1180" y="324"/>
                  <a:pt x="1180" y="324"/>
                </a:cubicBezTo>
                <a:cubicBezTo>
                  <a:pt x="1180" y="298"/>
                  <a:pt x="1158" y="276"/>
                  <a:pt x="1132" y="27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4"/>
          <p:cNvSpPr txBox="1"/>
          <p:nvPr/>
        </p:nvSpPr>
        <p:spPr>
          <a:xfrm>
            <a:off x="4134125" y="488925"/>
            <a:ext cx="44142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lt2"/>
                </a:solidFill>
                <a:latin typeface="Calibri"/>
                <a:ea typeface="Calibri"/>
                <a:cs typeface="Calibri"/>
                <a:sym typeface="Calibri"/>
              </a:rPr>
              <a:t>Team working</a:t>
            </a:r>
            <a:endParaRPr/>
          </a:p>
        </p:txBody>
      </p:sp>
      <p:pic>
        <p:nvPicPr>
          <p:cNvPr id="95" name="Google Shape;95;p14"/>
          <p:cNvPicPr preferRelativeResize="0"/>
          <p:nvPr/>
        </p:nvPicPr>
        <p:blipFill>
          <a:blip r:embed="rId5">
            <a:alphaModFix/>
          </a:blip>
          <a:stretch>
            <a:fillRect/>
          </a:stretch>
        </p:blipFill>
        <p:spPr>
          <a:xfrm>
            <a:off x="3829900" y="1262951"/>
            <a:ext cx="4917891" cy="27663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500"/>
                                        <p:tgtEl>
                                          <p:spTgt spid="93"/>
                                        </p:tgtEl>
                                        <p:attrNameLst>
                                          <p:attrName>ppt_w</p:attrName>
                                        </p:attrNameLst>
                                      </p:cBhvr>
                                      <p:tavLst>
                                        <p:tav fmla="" tm="0">
                                          <p:val>
                                            <p:strVal val="0"/>
                                          </p:val>
                                        </p:tav>
                                        <p:tav fmla="" tm="100000">
                                          <p:val>
                                            <p:strVal val="#ppt_w"/>
                                          </p:val>
                                        </p:tav>
                                      </p:tavLst>
                                    </p:anim>
                                    <p:anim calcmode="lin" valueType="num">
                                      <p:cBhvr additive="base">
                                        <p:cTn dur="500"/>
                                        <p:tgtEl>
                                          <p:spTgt spid="93"/>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500"/>
                                        <p:tgtEl>
                                          <p:spTgt spid="9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500"/>
                                        <p:tgtEl>
                                          <p:spTgt spid="9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p:nvPr>
            <p:ph idx="2" type="pic"/>
          </p:nvPr>
        </p:nvSpPr>
        <p:spPr>
          <a:xfrm>
            <a:off x="369775" y="1863775"/>
            <a:ext cx="5444100" cy="39507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b="1" lang="en-US" sz="2500"/>
              <a:t>CTT (Centro Trasfusionale Territoriale)</a:t>
            </a:r>
            <a:br>
              <a:rPr lang="en-US" sz="2500"/>
            </a:br>
            <a:endParaRPr sz="2500"/>
          </a:p>
          <a:p>
            <a:pPr indent="-387350" lvl="0" marL="457200" rtl="0" algn="l">
              <a:lnSpc>
                <a:spcPct val="150000"/>
              </a:lnSpc>
              <a:spcBef>
                <a:spcPts val="1000"/>
              </a:spcBef>
              <a:spcAft>
                <a:spcPts val="0"/>
              </a:spcAft>
              <a:buSzPts val="2500"/>
              <a:buChar char="●"/>
            </a:pPr>
            <a:r>
              <a:rPr lang="en-US" sz="2500"/>
              <a:t>Sacche di sangue </a:t>
            </a:r>
            <a:r>
              <a:rPr lang="en-US" sz="2500"/>
              <a:t>locali CRUD</a:t>
            </a:r>
            <a:endParaRPr sz="2500"/>
          </a:p>
          <a:p>
            <a:pPr indent="-387350" lvl="0" marL="457200" rtl="0" algn="l">
              <a:lnSpc>
                <a:spcPct val="150000"/>
              </a:lnSpc>
              <a:spcBef>
                <a:spcPts val="0"/>
              </a:spcBef>
              <a:spcAft>
                <a:spcPts val="0"/>
              </a:spcAft>
              <a:buSzPts val="2500"/>
              <a:buChar char="●"/>
            </a:pPr>
            <a:r>
              <a:rPr lang="en-US" sz="2500"/>
              <a:t>Utenti locali CRUD</a:t>
            </a:r>
            <a:endParaRPr sz="2500"/>
          </a:p>
          <a:p>
            <a:pPr indent="-387350" lvl="0" marL="457200" rtl="0" algn="l">
              <a:lnSpc>
                <a:spcPct val="150000"/>
              </a:lnSpc>
              <a:spcBef>
                <a:spcPts val="0"/>
              </a:spcBef>
              <a:spcAft>
                <a:spcPts val="0"/>
              </a:spcAft>
              <a:buSzPts val="2500"/>
              <a:buChar char="●"/>
            </a:pPr>
            <a:r>
              <a:rPr lang="en-US" sz="2500"/>
              <a:t>Operazioni Offline</a:t>
            </a:r>
            <a:endParaRPr sz="2500"/>
          </a:p>
          <a:p>
            <a:pPr indent="-387350" lvl="0" marL="457200" rtl="0" algn="l">
              <a:lnSpc>
                <a:spcPct val="150000"/>
              </a:lnSpc>
              <a:spcBef>
                <a:spcPts val="0"/>
              </a:spcBef>
              <a:spcAft>
                <a:spcPts val="0"/>
              </a:spcAft>
              <a:buSzPts val="2500"/>
              <a:buChar char="●"/>
            </a:pPr>
            <a:r>
              <a:rPr lang="en-US" sz="2500"/>
              <a:t>Aggiunta e utilizzo di sacche</a:t>
            </a:r>
            <a:endParaRPr sz="2500"/>
          </a:p>
          <a:p>
            <a:pPr indent="-387350" lvl="0" marL="457200" rtl="0" algn="l">
              <a:lnSpc>
                <a:spcPct val="150000"/>
              </a:lnSpc>
              <a:spcBef>
                <a:spcPts val="0"/>
              </a:spcBef>
              <a:spcAft>
                <a:spcPts val="0"/>
              </a:spcAft>
              <a:buSzPts val="2500"/>
              <a:buChar char="●"/>
            </a:pPr>
            <a:r>
              <a:rPr lang="en-US" sz="2500"/>
              <a:t>Avviso sacche di sangue in scadenza</a:t>
            </a:r>
            <a:endParaRPr sz="2500"/>
          </a:p>
          <a:p>
            <a:pPr indent="0" lvl="0" marL="0" rtl="0" algn="l">
              <a:lnSpc>
                <a:spcPct val="150000"/>
              </a:lnSpc>
              <a:spcBef>
                <a:spcPts val="1000"/>
              </a:spcBef>
              <a:spcAft>
                <a:spcPts val="0"/>
              </a:spcAft>
              <a:buNone/>
            </a:pPr>
            <a:r>
              <a:t/>
            </a:r>
            <a:endParaRPr sz="2500"/>
          </a:p>
        </p:txBody>
      </p:sp>
      <p:sp>
        <p:nvSpPr>
          <p:cNvPr id="101" name="Google Shape;101;p15"/>
          <p:cNvSpPr/>
          <p:nvPr/>
        </p:nvSpPr>
        <p:spPr>
          <a:xfrm>
            <a:off x="3540403" y="382000"/>
            <a:ext cx="5551200" cy="800700"/>
          </a:xfrm>
          <a:prstGeom prst="roundRect">
            <a:avLst>
              <a:gd fmla="val 8782" name="adj"/>
            </a:avLst>
          </a:prstGeom>
          <a:solidFill>
            <a:srgbClr val="518B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 name="Google Shape;102;p15"/>
          <p:cNvSpPr/>
          <p:nvPr/>
        </p:nvSpPr>
        <p:spPr>
          <a:xfrm>
            <a:off x="3100394" y="381726"/>
            <a:ext cx="801571" cy="801255"/>
          </a:xfrm>
          <a:custGeom>
            <a:rect b="b" l="l" r="r" t="t"/>
            <a:pathLst>
              <a:path extrusionOk="0" h="1180" w="1180">
                <a:moveTo>
                  <a:pt x="1132" y="276"/>
                </a:moveTo>
                <a:cubicBezTo>
                  <a:pt x="904" y="276"/>
                  <a:pt x="904" y="276"/>
                  <a:pt x="904" y="276"/>
                </a:cubicBezTo>
                <a:cubicBezTo>
                  <a:pt x="904" y="48"/>
                  <a:pt x="904" y="48"/>
                  <a:pt x="904" y="48"/>
                </a:cubicBezTo>
                <a:cubicBezTo>
                  <a:pt x="904" y="22"/>
                  <a:pt x="882" y="0"/>
                  <a:pt x="856" y="0"/>
                </a:cubicBezTo>
                <a:cubicBezTo>
                  <a:pt x="324" y="0"/>
                  <a:pt x="324" y="0"/>
                  <a:pt x="324" y="0"/>
                </a:cubicBezTo>
                <a:cubicBezTo>
                  <a:pt x="298" y="0"/>
                  <a:pt x="276" y="22"/>
                  <a:pt x="276" y="48"/>
                </a:cubicBezTo>
                <a:cubicBezTo>
                  <a:pt x="276" y="276"/>
                  <a:pt x="276" y="276"/>
                  <a:pt x="276" y="276"/>
                </a:cubicBezTo>
                <a:cubicBezTo>
                  <a:pt x="48" y="276"/>
                  <a:pt x="48" y="276"/>
                  <a:pt x="48" y="276"/>
                </a:cubicBezTo>
                <a:cubicBezTo>
                  <a:pt x="22" y="276"/>
                  <a:pt x="0" y="298"/>
                  <a:pt x="0" y="324"/>
                </a:cubicBezTo>
                <a:cubicBezTo>
                  <a:pt x="0" y="856"/>
                  <a:pt x="0" y="856"/>
                  <a:pt x="0" y="856"/>
                </a:cubicBezTo>
                <a:cubicBezTo>
                  <a:pt x="0" y="882"/>
                  <a:pt x="22" y="904"/>
                  <a:pt x="48" y="904"/>
                </a:cubicBezTo>
                <a:cubicBezTo>
                  <a:pt x="276" y="904"/>
                  <a:pt x="276" y="904"/>
                  <a:pt x="276" y="904"/>
                </a:cubicBezTo>
                <a:cubicBezTo>
                  <a:pt x="276" y="1132"/>
                  <a:pt x="276" y="1132"/>
                  <a:pt x="276" y="1132"/>
                </a:cubicBezTo>
                <a:cubicBezTo>
                  <a:pt x="276" y="1158"/>
                  <a:pt x="298" y="1180"/>
                  <a:pt x="324" y="1180"/>
                </a:cubicBezTo>
                <a:cubicBezTo>
                  <a:pt x="856" y="1180"/>
                  <a:pt x="856" y="1180"/>
                  <a:pt x="856" y="1180"/>
                </a:cubicBezTo>
                <a:cubicBezTo>
                  <a:pt x="882" y="1180"/>
                  <a:pt x="904" y="1158"/>
                  <a:pt x="904" y="1132"/>
                </a:cubicBezTo>
                <a:cubicBezTo>
                  <a:pt x="904" y="904"/>
                  <a:pt x="904" y="904"/>
                  <a:pt x="904" y="904"/>
                </a:cubicBezTo>
                <a:cubicBezTo>
                  <a:pt x="1132" y="904"/>
                  <a:pt x="1132" y="904"/>
                  <a:pt x="1132" y="904"/>
                </a:cubicBezTo>
                <a:cubicBezTo>
                  <a:pt x="1158" y="904"/>
                  <a:pt x="1180" y="882"/>
                  <a:pt x="1180" y="856"/>
                </a:cubicBezTo>
                <a:cubicBezTo>
                  <a:pt x="1180" y="324"/>
                  <a:pt x="1180" y="324"/>
                  <a:pt x="1180" y="324"/>
                </a:cubicBezTo>
                <a:cubicBezTo>
                  <a:pt x="1180" y="298"/>
                  <a:pt x="1158" y="276"/>
                  <a:pt x="1132" y="27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15"/>
          <p:cNvSpPr txBox="1"/>
          <p:nvPr/>
        </p:nvSpPr>
        <p:spPr>
          <a:xfrm>
            <a:off x="4134125" y="488925"/>
            <a:ext cx="44142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lt2"/>
                </a:solidFill>
                <a:latin typeface="Calibri"/>
                <a:ea typeface="Calibri"/>
                <a:cs typeface="Calibri"/>
                <a:sym typeface="Calibri"/>
              </a:rPr>
              <a:t>Problem Statement</a:t>
            </a:r>
            <a:endParaRPr/>
          </a:p>
        </p:txBody>
      </p:sp>
      <p:pic>
        <p:nvPicPr>
          <p:cNvPr id="104" name="Google Shape;104;p15"/>
          <p:cNvPicPr preferRelativeResize="0"/>
          <p:nvPr/>
        </p:nvPicPr>
        <p:blipFill>
          <a:blip r:embed="rId3">
            <a:alphaModFix/>
          </a:blip>
          <a:stretch>
            <a:fillRect/>
          </a:stretch>
        </p:blipFill>
        <p:spPr>
          <a:xfrm>
            <a:off x="10959756" y="6188050"/>
            <a:ext cx="1232243" cy="669950"/>
          </a:xfrm>
          <a:prstGeom prst="rect">
            <a:avLst/>
          </a:prstGeom>
          <a:noFill/>
          <a:ln>
            <a:noFill/>
          </a:ln>
        </p:spPr>
      </p:pic>
      <p:sp>
        <p:nvSpPr>
          <p:cNvPr id="105" name="Google Shape;105;p15"/>
          <p:cNvSpPr/>
          <p:nvPr>
            <p:ph idx="2" type="pic"/>
          </p:nvPr>
        </p:nvSpPr>
        <p:spPr>
          <a:xfrm>
            <a:off x="6439350" y="1863775"/>
            <a:ext cx="5343000" cy="39507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b="1" lang="en-US" sz="2500"/>
              <a:t>CCS (Centro Controllo e Smistamento)</a:t>
            </a:r>
            <a:br>
              <a:rPr lang="en-US" sz="2500"/>
            </a:br>
            <a:endParaRPr sz="2500"/>
          </a:p>
          <a:p>
            <a:pPr indent="-387350" lvl="0" marL="457200" rtl="0" algn="l">
              <a:lnSpc>
                <a:spcPct val="150000"/>
              </a:lnSpc>
              <a:spcBef>
                <a:spcPts val="1000"/>
              </a:spcBef>
              <a:spcAft>
                <a:spcPts val="0"/>
              </a:spcAft>
              <a:buSzPts val="2500"/>
              <a:buChar char="●"/>
            </a:pPr>
            <a:r>
              <a:rPr lang="en-US" sz="2500"/>
              <a:t>Aggiunta e rimozione di CTT</a:t>
            </a:r>
            <a:endParaRPr sz="2500"/>
          </a:p>
          <a:p>
            <a:pPr indent="-387350" lvl="0" marL="457200" rtl="0" algn="l">
              <a:lnSpc>
                <a:spcPct val="150000"/>
              </a:lnSpc>
              <a:spcBef>
                <a:spcPts val="0"/>
              </a:spcBef>
              <a:spcAft>
                <a:spcPts val="0"/>
              </a:spcAft>
              <a:buSzPts val="2500"/>
              <a:buChar char="●"/>
            </a:pPr>
            <a:r>
              <a:rPr lang="en-US" sz="2500"/>
              <a:t>Raccolta e gestione dati dei CTT</a:t>
            </a:r>
            <a:endParaRPr sz="2500"/>
          </a:p>
          <a:p>
            <a:pPr indent="-387350" lvl="0" marL="457200" rtl="0" algn="l">
              <a:lnSpc>
                <a:spcPct val="150000"/>
              </a:lnSpc>
              <a:spcBef>
                <a:spcPts val="0"/>
              </a:spcBef>
              <a:spcAft>
                <a:spcPts val="0"/>
              </a:spcAft>
              <a:buSzPts val="2500"/>
              <a:buChar char="●"/>
            </a:pPr>
            <a:r>
              <a:rPr lang="en-US" sz="2500"/>
              <a:t>Controllo prima e dopo la condivisione</a:t>
            </a:r>
            <a:endParaRPr sz="2500"/>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700"/>
                                        <p:tgtEl>
                                          <p:spTgt spid="102"/>
                                        </p:tgtEl>
                                        <p:attrNameLst>
                                          <p:attrName>ppt_w</p:attrName>
                                        </p:attrNameLst>
                                      </p:cBhvr>
                                      <p:tavLst>
                                        <p:tav fmla="" tm="0">
                                          <p:val>
                                            <p:strVal val="0"/>
                                          </p:val>
                                        </p:tav>
                                        <p:tav fmla="" tm="100000">
                                          <p:val>
                                            <p:strVal val="#ppt_w"/>
                                          </p:val>
                                        </p:tav>
                                      </p:tavLst>
                                    </p:anim>
                                    <p:anim calcmode="lin" valueType="num">
                                      <p:cBhvr additive="base">
                                        <p:cTn dur="700"/>
                                        <p:tgtEl>
                                          <p:spTgt spid="102"/>
                                        </p:tgtEl>
                                        <p:attrNameLst>
                                          <p:attrName>ppt_h</p:attrName>
                                        </p:attrNameLst>
                                      </p:cBhvr>
                                      <p:tavLst>
                                        <p:tav fmla="" tm="0">
                                          <p:val>
                                            <p:strVal val="0"/>
                                          </p:val>
                                        </p:tav>
                                        <p:tav fmla="" tm="100000">
                                          <p:val>
                                            <p:strVal val="#ppt_h"/>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childTnLst>
                          </p:cTn>
                        </p:par>
                        <p:par>
                          <p:cTn fill="hold">
                            <p:stCondLst>
                              <p:cond delay="1700"/>
                            </p:stCondLst>
                            <p:childTnLst>
                              <p:par>
                                <p:cTn fill="hold" nodeType="after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6"/>
          <p:cNvPicPr preferRelativeResize="0"/>
          <p:nvPr>
            <p:ph idx="2" type="pic"/>
          </p:nvPr>
        </p:nvPicPr>
        <p:blipFill rotWithShape="1">
          <a:blip r:embed="rId3">
            <a:alphaModFix/>
          </a:blip>
          <a:srcRect b="33596" l="0" r="0" t="20737"/>
          <a:stretch/>
        </p:blipFill>
        <p:spPr>
          <a:xfrm>
            <a:off x="0" y="0"/>
            <a:ext cx="12192000" cy="3708300"/>
          </a:xfrm>
          <a:prstGeom prst="rect">
            <a:avLst/>
          </a:prstGeom>
          <a:noFill/>
          <a:ln>
            <a:noFill/>
          </a:ln>
        </p:spPr>
      </p:pic>
      <p:sp>
        <p:nvSpPr>
          <p:cNvPr id="111" name="Google Shape;111;p16"/>
          <p:cNvSpPr/>
          <p:nvPr/>
        </p:nvSpPr>
        <p:spPr>
          <a:xfrm>
            <a:off x="757300" y="3201325"/>
            <a:ext cx="4056300" cy="800700"/>
          </a:xfrm>
          <a:prstGeom prst="roundRect">
            <a:avLst>
              <a:gd fmla="val 8782" name="adj"/>
            </a:avLst>
          </a:prstGeom>
          <a:solidFill>
            <a:srgbClr val="518B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6"/>
          <p:cNvSpPr/>
          <p:nvPr/>
        </p:nvSpPr>
        <p:spPr>
          <a:xfrm>
            <a:off x="366294" y="3201126"/>
            <a:ext cx="801571" cy="801255"/>
          </a:xfrm>
          <a:custGeom>
            <a:rect b="b" l="l" r="r" t="t"/>
            <a:pathLst>
              <a:path extrusionOk="0" h="1180" w="1180">
                <a:moveTo>
                  <a:pt x="1132" y="276"/>
                </a:moveTo>
                <a:cubicBezTo>
                  <a:pt x="904" y="276"/>
                  <a:pt x="904" y="276"/>
                  <a:pt x="904" y="276"/>
                </a:cubicBezTo>
                <a:cubicBezTo>
                  <a:pt x="904" y="48"/>
                  <a:pt x="904" y="48"/>
                  <a:pt x="904" y="48"/>
                </a:cubicBezTo>
                <a:cubicBezTo>
                  <a:pt x="904" y="22"/>
                  <a:pt x="882" y="0"/>
                  <a:pt x="856" y="0"/>
                </a:cubicBezTo>
                <a:cubicBezTo>
                  <a:pt x="324" y="0"/>
                  <a:pt x="324" y="0"/>
                  <a:pt x="324" y="0"/>
                </a:cubicBezTo>
                <a:cubicBezTo>
                  <a:pt x="298" y="0"/>
                  <a:pt x="276" y="22"/>
                  <a:pt x="276" y="48"/>
                </a:cubicBezTo>
                <a:cubicBezTo>
                  <a:pt x="276" y="276"/>
                  <a:pt x="276" y="276"/>
                  <a:pt x="276" y="276"/>
                </a:cubicBezTo>
                <a:cubicBezTo>
                  <a:pt x="48" y="276"/>
                  <a:pt x="48" y="276"/>
                  <a:pt x="48" y="276"/>
                </a:cubicBezTo>
                <a:cubicBezTo>
                  <a:pt x="22" y="276"/>
                  <a:pt x="0" y="298"/>
                  <a:pt x="0" y="324"/>
                </a:cubicBezTo>
                <a:cubicBezTo>
                  <a:pt x="0" y="856"/>
                  <a:pt x="0" y="856"/>
                  <a:pt x="0" y="856"/>
                </a:cubicBezTo>
                <a:cubicBezTo>
                  <a:pt x="0" y="882"/>
                  <a:pt x="22" y="904"/>
                  <a:pt x="48" y="904"/>
                </a:cubicBezTo>
                <a:cubicBezTo>
                  <a:pt x="276" y="904"/>
                  <a:pt x="276" y="904"/>
                  <a:pt x="276" y="904"/>
                </a:cubicBezTo>
                <a:cubicBezTo>
                  <a:pt x="276" y="1132"/>
                  <a:pt x="276" y="1132"/>
                  <a:pt x="276" y="1132"/>
                </a:cubicBezTo>
                <a:cubicBezTo>
                  <a:pt x="276" y="1158"/>
                  <a:pt x="298" y="1180"/>
                  <a:pt x="324" y="1180"/>
                </a:cubicBezTo>
                <a:cubicBezTo>
                  <a:pt x="856" y="1180"/>
                  <a:pt x="856" y="1180"/>
                  <a:pt x="856" y="1180"/>
                </a:cubicBezTo>
                <a:cubicBezTo>
                  <a:pt x="882" y="1180"/>
                  <a:pt x="904" y="1158"/>
                  <a:pt x="904" y="1132"/>
                </a:cubicBezTo>
                <a:cubicBezTo>
                  <a:pt x="904" y="904"/>
                  <a:pt x="904" y="904"/>
                  <a:pt x="904" y="904"/>
                </a:cubicBezTo>
                <a:cubicBezTo>
                  <a:pt x="1132" y="904"/>
                  <a:pt x="1132" y="904"/>
                  <a:pt x="1132" y="904"/>
                </a:cubicBezTo>
                <a:cubicBezTo>
                  <a:pt x="1158" y="904"/>
                  <a:pt x="1180" y="882"/>
                  <a:pt x="1180" y="856"/>
                </a:cubicBezTo>
                <a:cubicBezTo>
                  <a:pt x="1180" y="324"/>
                  <a:pt x="1180" y="324"/>
                  <a:pt x="1180" y="324"/>
                </a:cubicBezTo>
                <a:cubicBezTo>
                  <a:pt x="1180" y="298"/>
                  <a:pt x="1158" y="276"/>
                  <a:pt x="1132" y="27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16"/>
          <p:cNvSpPr txBox="1"/>
          <p:nvPr/>
        </p:nvSpPr>
        <p:spPr>
          <a:xfrm>
            <a:off x="1249504" y="3309325"/>
            <a:ext cx="40563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2"/>
                </a:solidFill>
                <a:latin typeface="Calibri"/>
                <a:ea typeface="Calibri"/>
                <a:cs typeface="Calibri"/>
                <a:sym typeface="Calibri"/>
              </a:rPr>
              <a:t>I NOSTRI OBIETTIVI</a:t>
            </a:r>
            <a:endParaRPr/>
          </a:p>
        </p:txBody>
      </p:sp>
      <p:sp>
        <p:nvSpPr>
          <p:cNvPr id="114" name="Google Shape;114;p16"/>
          <p:cNvSpPr txBox="1"/>
          <p:nvPr/>
        </p:nvSpPr>
        <p:spPr>
          <a:xfrm>
            <a:off x="3589630" y="4940719"/>
            <a:ext cx="20682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Facile Da Usare</a:t>
            </a:r>
            <a:endParaRPr/>
          </a:p>
        </p:txBody>
      </p:sp>
      <p:sp>
        <p:nvSpPr>
          <p:cNvPr id="115" name="Google Shape;115;p16"/>
          <p:cNvSpPr/>
          <p:nvPr/>
        </p:nvSpPr>
        <p:spPr>
          <a:xfrm>
            <a:off x="3319914" y="5279430"/>
            <a:ext cx="2607600" cy="10617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lang="en-US">
                <a:solidFill>
                  <a:schemeClr val="dk1"/>
                </a:solidFill>
                <a:latin typeface="Calibri"/>
                <a:ea typeface="Calibri"/>
                <a:cs typeface="Calibri"/>
                <a:sym typeface="Calibri"/>
              </a:rPr>
              <a:t>Il sistema è facile da usare per chiunque nel reparto medico</a:t>
            </a:r>
            <a:endParaRPr sz="1400">
              <a:solidFill>
                <a:schemeClr val="dk1"/>
              </a:solidFill>
              <a:latin typeface="Calibri"/>
              <a:ea typeface="Calibri"/>
              <a:cs typeface="Calibri"/>
              <a:sym typeface="Calibri"/>
            </a:endParaRPr>
          </a:p>
        </p:txBody>
      </p:sp>
      <p:sp>
        <p:nvSpPr>
          <p:cNvPr id="116" name="Google Shape;116;p16"/>
          <p:cNvSpPr txBox="1"/>
          <p:nvPr/>
        </p:nvSpPr>
        <p:spPr>
          <a:xfrm>
            <a:off x="6320113" y="4940725"/>
            <a:ext cx="23634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Niente Sangue Sprecato</a:t>
            </a:r>
            <a:endParaRPr/>
          </a:p>
        </p:txBody>
      </p:sp>
      <p:sp>
        <p:nvSpPr>
          <p:cNvPr id="117" name="Google Shape;117;p16"/>
          <p:cNvSpPr/>
          <p:nvPr/>
        </p:nvSpPr>
        <p:spPr>
          <a:xfrm>
            <a:off x="6180716" y="5279430"/>
            <a:ext cx="2607600" cy="10617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lang="en-US">
                <a:solidFill>
                  <a:schemeClr val="dk1"/>
                </a:solidFill>
                <a:latin typeface="Calibri"/>
                <a:ea typeface="Calibri"/>
                <a:cs typeface="Calibri"/>
                <a:sym typeface="Calibri"/>
              </a:rPr>
              <a:t>Grazie alla comunicazione tra ospedali, le sacche non verranno più buttate</a:t>
            </a:r>
            <a:endParaRPr sz="1400">
              <a:solidFill>
                <a:schemeClr val="dk1"/>
              </a:solidFill>
              <a:latin typeface="Calibri"/>
              <a:ea typeface="Calibri"/>
              <a:cs typeface="Calibri"/>
              <a:sym typeface="Calibri"/>
            </a:endParaRPr>
          </a:p>
        </p:txBody>
      </p:sp>
      <p:sp>
        <p:nvSpPr>
          <p:cNvPr id="118" name="Google Shape;118;p16"/>
          <p:cNvSpPr txBox="1"/>
          <p:nvPr/>
        </p:nvSpPr>
        <p:spPr>
          <a:xfrm>
            <a:off x="1006933" y="4940719"/>
            <a:ext cx="15375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Open Software</a:t>
            </a:r>
            <a:endParaRPr b="1" sz="1600">
              <a:solidFill>
                <a:schemeClr val="dk1"/>
              </a:solidFill>
              <a:latin typeface="Calibri"/>
              <a:ea typeface="Calibri"/>
              <a:cs typeface="Calibri"/>
              <a:sym typeface="Calibri"/>
            </a:endParaRPr>
          </a:p>
        </p:txBody>
      </p:sp>
      <p:sp>
        <p:nvSpPr>
          <p:cNvPr id="119" name="Google Shape;119;p16"/>
          <p:cNvSpPr/>
          <p:nvPr/>
        </p:nvSpPr>
        <p:spPr>
          <a:xfrm>
            <a:off x="459135" y="5279430"/>
            <a:ext cx="2607600" cy="10617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lang="en-US">
                <a:solidFill>
                  <a:schemeClr val="dk1"/>
                </a:solidFill>
                <a:latin typeface="Calibri"/>
                <a:ea typeface="Calibri"/>
                <a:cs typeface="Calibri"/>
                <a:sym typeface="Calibri"/>
              </a:rPr>
              <a:t>Il sistema C.A.R.E può essere utilizzato da qualsiasi ospedale senza costi perché open source</a:t>
            </a:r>
            <a:endParaRPr/>
          </a:p>
        </p:txBody>
      </p:sp>
      <p:sp>
        <p:nvSpPr>
          <p:cNvPr id="120" name="Google Shape;120;p16"/>
          <p:cNvSpPr/>
          <p:nvPr/>
        </p:nvSpPr>
        <p:spPr>
          <a:xfrm>
            <a:off x="1532389" y="4200953"/>
            <a:ext cx="486689" cy="613818"/>
          </a:xfrm>
          <a:custGeom>
            <a:rect b="b" l="l" r="r" t="t"/>
            <a:pathLst>
              <a:path extrusionOk="0" h="202" w="160">
                <a:moveTo>
                  <a:pt x="157" y="195"/>
                </a:moveTo>
                <a:cubicBezTo>
                  <a:pt x="154" y="199"/>
                  <a:pt x="149" y="202"/>
                  <a:pt x="143" y="202"/>
                </a:cubicBezTo>
                <a:cubicBezTo>
                  <a:pt x="17" y="202"/>
                  <a:pt x="17" y="202"/>
                  <a:pt x="17" y="202"/>
                </a:cubicBezTo>
                <a:cubicBezTo>
                  <a:pt x="11" y="202"/>
                  <a:pt x="5" y="199"/>
                  <a:pt x="3" y="195"/>
                </a:cubicBezTo>
                <a:cubicBezTo>
                  <a:pt x="0" y="190"/>
                  <a:pt x="0" y="184"/>
                  <a:pt x="3" y="178"/>
                </a:cubicBezTo>
                <a:cubicBezTo>
                  <a:pt x="43" y="105"/>
                  <a:pt x="43" y="105"/>
                  <a:pt x="43" y="105"/>
                </a:cubicBezTo>
                <a:cubicBezTo>
                  <a:pt x="47" y="97"/>
                  <a:pt x="50" y="83"/>
                  <a:pt x="50" y="75"/>
                </a:cubicBezTo>
                <a:cubicBezTo>
                  <a:pt x="50" y="39"/>
                  <a:pt x="50" y="39"/>
                  <a:pt x="50" y="39"/>
                </a:cubicBezTo>
                <a:cubicBezTo>
                  <a:pt x="47" y="39"/>
                  <a:pt x="47" y="39"/>
                  <a:pt x="47" y="39"/>
                </a:cubicBezTo>
                <a:cubicBezTo>
                  <a:pt x="44" y="39"/>
                  <a:pt x="42" y="37"/>
                  <a:pt x="42" y="34"/>
                </a:cubicBezTo>
                <a:cubicBezTo>
                  <a:pt x="42" y="31"/>
                  <a:pt x="44" y="29"/>
                  <a:pt x="47" y="29"/>
                </a:cubicBezTo>
                <a:cubicBezTo>
                  <a:pt x="61" y="29"/>
                  <a:pt x="61" y="29"/>
                  <a:pt x="61" y="29"/>
                </a:cubicBezTo>
                <a:cubicBezTo>
                  <a:pt x="61" y="75"/>
                  <a:pt x="61" y="75"/>
                  <a:pt x="61" y="75"/>
                </a:cubicBezTo>
                <a:cubicBezTo>
                  <a:pt x="61" y="85"/>
                  <a:pt x="57" y="101"/>
                  <a:pt x="52" y="110"/>
                </a:cubicBezTo>
                <a:cubicBezTo>
                  <a:pt x="13" y="183"/>
                  <a:pt x="13" y="183"/>
                  <a:pt x="13" y="183"/>
                </a:cubicBezTo>
                <a:cubicBezTo>
                  <a:pt x="11" y="186"/>
                  <a:pt x="11" y="188"/>
                  <a:pt x="12" y="189"/>
                </a:cubicBezTo>
                <a:cubicBezTo>
                  <a:pt x="12" y="190"/>
                  <a:pt x="14" y="191"/>
                  <a:pt x="17" y="191"/>
                </a:cubicBezTo>
                <a:cubicBezTo>
                  <a:pt x="143" y="191"/>
                  <a:pt x="143" y="191"/>
                  <a:pt x="143" y="191"/>
                </a:cubicBezTo>
                <a:cubicBezTo>
                  <a:pt x="145" y="191"/>
                  <a:pt x="147" y="190"/>
                  <a:pt x="148" y="189"/>
                </a:cubicBezTo>
                <a:cubicBezTo>
                  <a:pt x="149" y="188"/>
                  <a:pt x="149" y="186"/>
                  <a:pt x="147" y="183"/>
                </a:cubicBezTo>
                <a:cubicBezTo>
                  <a:pt x="108" y="110"/>
                  <a:pt x="108" y="110"/>
                  <a:pt x="108" y="110"/>
                </a:cubicBezTo>
                <a:cubicBezTo>
                  <a:pt x="103" y="101"/>
                  <a:pt x="99" y="85"/>
                  <a:pt x="99" y="75"/>
                </a:cubicBezTo>
                <a:cubicBezTo>
                  <a:pt x="99" y="29"/>
                  <a:pt x="99" y="29"/>
                  <a:pt x="99" y="29"/>
                </a:cubicBezTo>
                <a:cubicBezTo>
                  <a:pt x="113" y="29"/>
                  <a:pt x="113" y="29"/>
                  <a:pt x="113" y="29"/>
                </a:cubicBezTo>
                <a:cubicBezTo>
                  <a:pt x="116" y="29"/>
                  <a:pt x="118" y="31"/>
                  <a:pt x="118" y="34"/>
                </a:cubicBezTo>
                <a:cubicBezTo>
                  <a:pt x="118" y="37"/>
                  <a:pt x="116" y="39"/>
                  <a:pt x="113" y="39"/>
                </a:cubicBezTo>
                <a:cubicBezTo>
                  <a:pt x="109" y="39"/>
                  <a:pt x="109" y="39"/>
                  <a:pt x="109" y="39"/>
                </a:cubicBezTo>
                <a:cubicBezTo>
                  <a:pt x="109" y="75"/>
                  <a:pt x="109" y="75"/>
                  <a:pt x="109" y="75"/>
                </a:cubicBezTo>
                <a:cubicBezTo>
                  <a:pt x="109" y="83"/>
                  <a:pt x="113" y="97"/>
                  <a:pt x="117" y="105"/>
                </a:cubicBezTo>
                <a:cubicBezTo>
                  <a:pt x="157" y="178"/>
                  <a:pt x="157" y="178"/>
                  <a:pt x="157" y="178"/>
                </a:cubicBezTo>
                <a:cubicBezTo>
                  <a:pt x="160" y="184"/>
                  <a:pt x="160" y="190"/>
                  <a:pt x="157" y="195"/>
                </a:cubicBezTo>
                <a:close/>
                <a:moveTo>
                  <a:pt x="85" y="107"/>
                </a:moveTo>
                <a:cubicBezTo>
                  <a:pt x="90" y="107"/>
                  <a:pt x="94" y="111"/>
                  <a:pt x="94" y="116"/>
                </a:cubicBezTo>
                <a:cubicBezTo>
                  <a:pt x="94" y="121"/>
                  <a:pt x="90" y="125"/>
                  <a:pt x="85" y="125"/>
                </a:cubicBezTo>
                <a:cubicBezTo>
                  <a:pt x="79" y="125"/>
                  <a:pt x="75" y="121"/>
                  <a:pt x="75" y="116"/>
                </a:cubicBezTo>
                <a:cubicBezTo>
                  <a:pt x="75" y="111"/>
                  <a:pt x="79" y="107"/>
                  <a:pt x="85" y="107"/>
                </a:cubicBezTo>
                <a:close/>
                <a:moveTo>
                  <a:pt x="85" y="110"/>
                </a:moveTo>
                <a:cubicBezTo>
                  <a:pt x="81" y="110"/>
                  <a:pt x="79" y="113"/>
                  <a:pt x="79" y="116"/>
                </a:cubicBezTo>
                <a:cubicBezTo>
                  <a:pt x="79" y="119"/>
                  <a:pt x="81" y="122"/>
                  <a:pt x="85" y="122"/>
                </a:cubicBezTo>
                <a:cubicBezTo>
                  <a:pt x="88" y="122"/>
                  <a:pt x="90" y="119"/>
                  <a:pt x="90" y="116"/>
                </a:cubicBezTo>
                <a:cubicBezTo>
                  <a:pt x="90" y="113"/>
                  <a:pt x="88" y="110"/>
                  <a:pt x="85" y="110"/>
                </a:cubicBezTo>
                <a:close/>
                <a:moveTo>
                  <a:pt x="68" y="125"/>
                </a:moveTo>
                <a:cubicBezTo>
                  <a:pt x="73" y="125"/>
                  <a:pt x="76" y="127"/>
                  <a:pt x="78" y="131"/>
                </a:cubicBezTo>
                <a:cubicBezTo>
                  <a:pt x="92" y="131"/>
                  <a:pt x="92" y="131"/>
                  <a:pt x="92" y="131"/>
                </a:cubicBezTo>
                <a:cubicBezTo>
                  <a:pt x="94" y="129"/>
                  <a:pt x="97" y="127"/>
                  <a:pt x="99" y="127"/>
                </a:cubicBezTo>
                <a:cubicBezTo>
                  <a:pt x="102" y="127"/>
                  <a:pt x="105" y="129"/>
                  <a:pt x="107" y="131"/>
                </a:cubicBezTo>
                <a:cubicBezTo>
                  <a:pt x="111" y="131"/>
                  <a:pt x="111" y="131"/>
                  <a:pt x="111" y="131"/>
                </a:cubicBezTo>
                <a:cubicBezTo>
                  <a:pt x="140" y="184"/>
                  <a:pt x="140" y="184"/>
                  <a:pt x="140" y="184"/>
                </a:cubicBezTo>
                <a:cubicBezTo>
                  <a:pt x="20" y="184"/>
                  <a:pt x="20" y="184"/>
                  <a:pt x="20" y="184"/>
                </a:cubicBezTo>
                <a:cubicBezTo>
                  <a:pt x="48" y="131"/>
                  <a:pt x="48" y="131"/>
                  <a:pt x="48" y="131"/>
                </a:cubicBezTo>
                <a:cubicBezTo>
                  <a:pt x="58" y="131"/>
                  <a:pt x="58" y="131"/>
                  <a:pt x="58" y="131"/>
                </a:cubicBezTo>
                <a:cubicBezTo>
                  <a:pt x="60" y="127"/>
                  <a:pt x="63" y="125"/>
                  <a:pt x="68" y="125"/>
                </a:cubicBezTo>
                <a:close/>
                <a:moveTo>
                  <a:pt x="104" y="136"/>
                </a:moveTo>
                <a:cubicBezTo>
                  <a:pt x="104" y="136"/>
                  <a:pt x="104" y="136"/>
                  <a:pt x="104" y="135"/>
                </a:cubicBezTo>
                <a:cubicBezTo>
                  <a:pt x="104" y="135"/>
                  <a:pt x="104" y="135"/>
                  <a:pt x="104" y="134"/>
                </a:cubicBezTo>
                <a:cubicBezTo>
                  <a:pt x="103" y="133"/>
                  <a:pt x="101" y="131"/>
                  <a:pt x="99" y="131"/>
                </a:cubicBezTo>
                <a:cubicBezTo>
                  <a:pt x="98" y="131"/>
                  <a:pt x="96" y="133"/>
                  <a:pt x="95" y="134"/>
                </a:cubicBezTo>
                <a:cubicBezTo>
                  <a:pt x="95" y="135"/>
                  <a:pt x="95" y="135"/>
                  <a:pt x="95" y="135"/>
                </a:cubicBezTo>
                <a:cubicBezTo>
                  <a:pt x="95" y="136"/>
                  <a:pt x="95" y="136"/>
                  <a:pt x="95" y="136"/>
                </a:cubicBezTo>
                <a:cubicBezTo>
                  <a:pt x="95" y="139"/>
                  <a:pt x="97" y="141"/>
                  <a:pt x="99" y="141"/>
                </a:cubicBezTo>
                <a:cubicBezTo>
                  <a:pt x="102" y="141"/>
                  <a:pt x="104" y="139"/>
                  <a:pt x="104" y="136"/>
                </a:cubicBezTo>
                <a:close/>
                <a:moveTo>
                  <a:pt x="63" y="131"/>
                </a:moveTo>
                <a:cubicBezTo>
                  <a:pt x="62" y="132"/>
                  <a:pt x="62" y="132"/>
                  <a:pt x="62" y="133"/>
                </a:cubicBezTo>
                <a:cubicBezTo>
                  <a:pt x="62" y="133"/>
                  <a:pt x="62" y="133"/>
                  <a:pt x="62" y="133"/>
                </a:cubicBezTo>
                <a:cubicBezTo>
                  <a:pt x="61" y="134"/>
                  <a:pt x="61" y="135"/>
                  <a:pt x="61" y="135"/>
                </a:cubicBezTo>
                <a:cubicBezTo>
                  <a:pt x="61" y="139"/>
                  <a:pt x="64" y="142"/>
                  <a:pt x="68" y="142"/>
                </a:cubicBezTo>
                <a:cubicBezTo>
                  <a:pt x="72" y="142"/>
                  <a:pt x="75" y="139"/>
                  <a:pt x="75" y="135"/>
                </a:cubicBezTo>
                <a:cubicBezTo>
                  <a:pt x="75" y="135"/>
                  <a:pt x="75" y="134"/>
                  <a:pt x="74" y="133"/>
                </a:cubicBezTo>
                <a:cubicBezTo>
                  <a:pt x="74" y="133"/>
                  <a:pt x="74" y="133"/>
                  <a:pt x="74" y="133"/>
                </a:cubicBezTo>
                <a:cubicBezTo>
                  <a:pt x="74" y="132"/>
                  <a:pt x="74" y="132"/>
                  <a:pt x="73" y="131"/>
                </a:cubicBezTo>
                <a:cubicBezTo>
                  <a:pt x="72" y="130"/>
                  <a:pt x="70" y="129"/>
                  <a:pt x="68" y="129"/>
                </a:cubicBezTo>
                <a:cubicBezTo>
                  <a:pt x="66" y="129"/>
                  <a:pt x="64" y="130"/>
                  <a:pt x="63" y="131"/>
                </a:cubicBezTo>
                <a:close/>
                <a:moveTo>
                  <a:pt x="89" y="99"/>
                </a:moveTo>
                <a:cubicBezTo>
                  <a:pt x="84" y="99"/>
                  <a:pt x="80" y="95"/>
                  <a:pt x="80" y="91"/>
                </a:cubicBezTo>
                <a:cubicBezTo>
                  <a:pt x="80" y="86"/>
                  <a:pt x="84" y="82"/>
                  <a:pt x="89" y="82"/>
                </a:cubicBezTo>
                <a:cubicBezTo>
                  <a:pt x="94" y="82"/>
                  <a:pt x="97" y="86"/>
                  <a:pt x="97" y="91"/>
                </a:cubicBezTo>
                <a:cubicBezTo>
                  <a:pt x="97" y="95"/>
                  <a:pt x="94" y="99"/>
                  <a:pt x="89" y="99"/>
                </a:cubicBezTo>
                <a:close/>
                <a:moveTo>
                  <a:pt x="94" y="91"/>
                </a:moveTo>
                <a:cubicBezTo>
                  <a:pt x="94" y="88"/>
                  <a:pt x="92" y="86"/>
                  <a:pt x="89" y="86"/>
                </a:cubicBezTo>
                <a:cubicBezTo>
                  <a:pt x="86" y="86"/>
                  <a:pt x="84" y="88"/>
                  <a:pt x="84" y="91"/>
                </a:cubicBezTo>
                <a:cubicBezTo>
                  <a:pt x="84" y="93"/>
                  <a:pt x="86" y="96"/>
                  <a:pt x="89" y="96"/>
                </a:cubicBezTo>
                <a:cubicBezTo>
                  <a:pt x="92" y="96"/>
                  <a:pt x="94" y="93"/>
                  <a:pt x="94" y="91"/>
                </a:cubicBezTo>
                <a:close/>
                <a:moveTo>
                  <a:pt x="80" y="16"/>
                </a:moveTo>
                <a:cubicBezTo>
                  <a:pt x="80" y="11"/>
                  <a:pt x="84" y="7"/>
                  <a:pt x="89" y="7"/>
                </a:cubicBezTo>
                <a:cubicBezTo>
                  <a:pt x="94" y="7"/>
                  <a:pt x="97" y="11"/>
                  <a:pt x="97" y="16"/>
                </a:cubicBezTo>
                <a:cubicBezTo>
                  <a:pt x="97" y="21"/>
                  <a:pt x="94" y="24"/>
                  <a:pt x="89" y="24"/>
                </a:cubicBezTo>
                <a:cubicBezTo>
                  <a:pt x="84" y="24"/>
                  <a:pt x="80" y="21"/>
                  <a:pt x="80" y="16"/>
                </a:cubicBezTo>
                <a:close/>
                <a:moveTo>
                  <a:pt x="84" y="16"/>
                </a:moveTo>
                <a:cubicBezTo>
                  <a:pt x="84" y="19"/>
                  <a:pt x="86" y="21"/>
                  <a:pt x="89" y="21"/>
                </a:cubicBezTo>
                <a:cubicBezTo>
                  <a:pt x="92" y="21"/>
                  <a:pt x="94" y="19"/>
                  <a:pt x="94" y="16"/>
                </a:cubicBezTo>
                <a:cubicBezTo>
                  <a:pt x="94" y="13"/>
                  <a:pt x="92" y="11"/>
                  <a:pt x="89" y="11"/>
                </a:cubicBezTo>
                <a:cubicBezTo>
                  <a:pt x="86" y="11"/>
                  <a:pt x="84" y="13"/>
                  <a:pt x="84" y="16"/>
                </a:cubicBezTo>
                <a:close/>
                <a:moveTo>
                  <a:pt x="71" y="96"/>
                </a:moveTo>
                <a:cubicBezTo>
                  <a:pt x="75" y="96"/>
                  <a:pt x="78" y="99"/>
                  <a:pt x="78" y="103"/>
                </a:cubicBezTo>
                <a:cubicBezTo>
                  <a:pt x="78" y="107"/>
                  <a:pt x="75" y="110"/>
                  <a:pt x="71" y="110"/>
                </a:cubicBezTo>
                <a:cubicBezTo>
                  <a:pt x="67" y="110"/>
                  <a:pt x="64" y="107"/>
                  <a:pt x="64" y="103"/>
                </a:cubicBezTo>
                <a:cubicBezTo>
                  <a:pt x="64" y="99"/>
                  <a:pt x="67" y="96"/>
                  <a:pt x="71" y="96"/>
                </a:cubicBezTo>
                <a:close/>
                <a:moveTo>
                  <a:pt x="71" y="100"/>
                </a:moveTo>
                <a:cubicBezTo>
                  <a:pt x="69" y="100"/>
                  <a:pt x="68" y="101"/>
                  <a:pt x="68" y="103"/>
                </a:cubicBezTo>
                <a:cubicBezTo>
                  <a:pt x="68" y="105"/>
                  <a:pt x="69" y="106"/>
                  <a:pt x="71" y="106"/>
                </a:cubicBezTo>
                <a:cubicBezTo>
                  <a:pt x="73" y="106"/>
                  <a:pt x="74" y="105"/>
                  <a:pt x="74" y="103"/>
                </a:cubicBezTo>
                <a:cubicBezTo>
                  <a:pt x="74" y="101"/>
                  <a:pt x="73" y="100"/>
                  <a:pt x="71" y="100"/>
                </a:cubicBezTo>
                <a:close/>
                <a:moveTo>
                  <a:pt x="63" y="7"/>
                </a:moveTo>
                <a:cubicBezTo>
                  <a:pt x="63" y="4"/>
                  <a:pt x="66" y="0"/>
                  <a:pt x="70" y="0"/>
                </a:cubicBezTo>
                <a:cubicBezTo>
                  <a:pt x="74" y="0"/>
                  <a:pt x="77" y="4"/>
                  <a:pt x="77" y="7"/>
                </a:cubicBezTo>
                <a:cubicBezTo>
                  <a:pt x="77" y="11"/>
                  <a:pt x="74" y="14"/>
                  <a:pt x="70" y="14"/>
                </a:cubicBezTo>
                <a:cubicBezTo>
                  <a:pt x="66" y="14"/>
                  <a:pt x="63" y="11"/>
                  <a:pt x="63" y="7"/>
                </a:cubicBezTo>
                <a:close/>
                <a:moveTo>
                  <a:pt x="67" y="7"/>
                </a:moveTo>
                <a:cubicBezTo>
                  <a:pt x="67" y="9"/>
                  <a:pt x="68" y="11"/>
                  <a:pt x="70" y="11"/>
                </a:cubicBezTo>
                <a:cubicBezTo>
                  <a:pt x="72" y="11"/>
                  <a:pt x="73" y="9"/>
                  <a:pt x="73" y="7"/>
                </a:cubicBezTo>
                <a:cubicBezTo>
                  <a:pt x="73" y="5"/>
                  <a:pt x="72" y="4"/>
                  <a:pt x="70" y="4"/>
                </a:cubicBezTo>
                <a:cubicBezTo>
                  <a:pt x="68" y="4"/>
                  <a:pt x="67" y="5"/>
                  <a:pt x="67" y="7"/>
                </a:cubicBezTo>
                <a:close/>
                <a:moveTo>
                  <a:pt x="87" y="35"/>
                </a:moveTo>
                <a:cubicBezTo>
                  <a:pt x="87" y="39"/>
                  <a:pt x="84" y="42"/>
                  <a:pt x="81" y="42"/>
                </a:cubicBezTo>
                <a:cubicBezTo>
                  <a:pt x="77" y="42"/>
                  <a:pt x="74" y="39"/>
                  <a:pt x="74" y="35"/>
                </a:cubicBezTo>
                <a:cubicBezTo>
                  <a:pt x="74" y="32"/>
                  <a:pt x="77" y="29"/>
                  <a:pt x="81" y="29"/>
                </a:cubicBezTo>
                <a:cubicBezTo>
                  <a:pt x="84" y="29"/>
                  <a:pt x="87" y="32"/>
                  <a:pt x="87" y="35"/>
                </a:cubicBezTo>
                <a:close/>
                <a:moveTo>
                  <a:pt x="84" y="35"/>
                </a:moveTo>
                <a:cubicBezTo>
                  <a:pt x="84" y="34"/>
                  <a:pt x="82" y="32"/>
                  <a:pt x="81" y="32"/>
                </a:cubicBezTo>
                <a:cubicBezTo>
                  <a:pt x="79" y="32"/>
                  <a:pt x="77" y="34"/>
                  <a:pt x="77" y="35"/>
                </a:cubicBezTo>
                <a:cubicBezTo>
                  <a:pt x="77" y="37"/>
                  <a:pt x="79" y="39"/>
                  <a:pt x="81" y="39"/>
                </a:cubicBezTo>
                <a:cubicBezTo>
                  <a:pt x="82" y="39"/>
                  <a:pt x="84" y="37"/>
                  <a:pt x="84" y="35"/>
                </a:cubicBezTo>
                <a:close/>
              </a:path>
            </a:pathLst>
          </a:custGeom>
          <a:solidFill>
            <a:schemeClr val="accent1"/>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sz="7200">
              <a:solidFill>
                <a:schemeClr val="dk1"/>
              </a:solidFill>
              <a:latin typeface="Calibri"/>
              <a:ea typeface="Calibri"/>
              <a:cs typeface="Calibri"/>
              <a:sym typeface="Calibri"/>
            </a:endParaRPr>
          </a:p>
        </p:txBody>
      </p:sp>
      <p:sp>
        <p:nvSpPr>
          <p:cNvPr id="121" name="Google Shape;121;p16"/>
          <p:cNvSpPr/>
          <p:nvPr/>
        </p:nvSpPr>
        <p:spPr>
          <a:xfrm>
            <a:off x="4382306" y="4222141"/>
            <a:ext cx="482836" cy="571442"/>
          </a:xfrm>
          <a:custGeom>
            <a:rect b="b" l="l" r="r" t="t"/>
            <a:pathLst>
              <a:path extrusionOk="0" h="188" w="159">
                <a:moveTo>
                  <a:pt x="28" y="130"/>
                </a:moveTo>
                <a:cubicBezTo>
                  <a:pt x="28" y="134"/>
                  <a:pt x="25" y="137"/>
                  <a:pt x="21" y="137"/>
                </a:cubicBezTo>
                <a:cubicBezTo>
                  <a:pt x="17" y="137"/>
                  <a:pt x="14" y="134"/>
                  <a:pt x="14" y="130"/>
                </a:cubicBezTo>
                <a:cubicBezTo>
                  <a:pt x="14" y="126"/>
                  <a:pt x="17" y="123"/>
                  <a:pt x="21" y="123"/>
                </a:cubicBezTo>
                <a:cubicBezTo>
                  <a:pt x="25" y="123"/>
                  <a:pt x="28" y="126"/>
                  <a:pt x="28" y="130"/>
                </a:cubicBezTo>
                <a:close/>
                <a:moveTo>
                  <a:pt x="159" y="161"/>
                </a:moveTo>
                <a:cubicBezTo>
                  <a:pt x="159" y="177"/>
                  <a:pt x="159" y="177"/>
                  <a:pt x="159" y="177"/>
                </a:cubicBezTo>
                <a:cubicBezTo>
                  <a:pt x="159" y="183"/>
                  <a:pt x="154" y="188"/>
                  <a:pt x="148" y="188"/>
                </a:cubicBezTo>
                <a:cubicBezTo>
                  <a:pt x="29" y="188"/>
                  <a:pt x="29" y="188"/>
                  <a:pt x="29" y="188"/>
                </a:cubicBezTo>
                <a:cubicBezTo>
                  <a:pt x="23" y="188"/>
                  <a:pt x="18" y="183"/>
                  <a:pt x="18" y="177"/>
                </a:cubicBezTo>
                <a:cubicBezTo>
                  <a:pt x="18" y="172"/>
                  <a:pt x="18" y="172"/>
                  <a:pt x="18" y="172"/>
                </a:cubicBezTo>
                <a:cubicBezTo>
                  <a:pt x="15" y="172"/>
                  <a:pt x="15" y="172"/>
                  <a:pt x="15" y="172"/>
                </a:cubicBezTo>
                <a:cubicBezTo>
                  <a:pt x="15" y="150"/>
                  <a:pt x="15" y="150"/>
                  <a:pt x="15" y="150"/>
                </a:cubicBezTo>
                <a:cubicBezTo>
                  <a:pt x="7" y="147"/>
                  <a:pt x="0" y="139"/>
                  <a:pt x="0" y="130"/>
                </a:cubicBezTo>
                <a:cubicBezTo>
                  <a:pt x="0" y="119"/>
                  <a:pt x="10" y="109"/>
                  <a:pt x="21" y="109"/>
                </a:cubicBezTo>
                <a:cubicBezTo>
                  <a:pt x="33" y="109"/>
                  <a:pt x="42" y="119"/>
                  <a:pt x="42" y="130"/>
                </a:cubicBezTo>
                <a:cubicBezTo>
                  <a:pt x="42" y="139"/>
                  <a:pt x="36" y="147"/>
                  <a:pt x="27" y="150"/>
                </a:cubicBezTo>
                <a:cubicBezTo>
                  <a:pt x="27" y="172"/>
                  <a:pt x="27" y="172"/>
                  <a:pt x="27" y="172"/>
                </a:cubicBezTo>
                <a:cubicBezTo>
                  <a:pt x="24" y="172"/>
                  <a:pt x="24" y="172"/>
                  <a:pt x="24" y="172"/>
                </a:cubicBezTo>
                <a:cubicBezTo>
                  <a:pt x="24" y="177"/>
                  <a:pt x="24" y="177"/>
                  <a:pt x="24" y="177"/>
                </a:cubicBezTo>
                <a:cubicBezTo>
                  <a:pt x="24" y="180"/>
                  <a:pt x="26" y="182"/>
                  <a:pt x="29" y="182"/>
                </a:cubicBezTo>
                <a:cubicBezTo>
                  <a:pt x="148" y="182"/>
                  <a:pt x="148" y="182"/>
                  <a:pt x="148" y="182"/>
                </a:cubicBezTo>
                <a:cubicBezTo>
                  <a:pt x="151" y="182"/>
                  <a:pt x="153" y="180"/>
                  <a:pt x="153" y="177"/>
                </a:cubicBezTo>
                <a:cubicBezTo>
                  <a:pt x="153" y="161"/>
                  <a:pt x="153" y="161"/>
                  <a:pt x="153" y="161"/>
                </a:cubicBezTo>
                <a:cubicBezTo>
                  <a:pt x="153" y="158"/>
                  <a:pt x="151" y="156"/>
                  <a:pt x="148" y="156"/>
                </a:cubicBezTo>
                <a:cubicBezTo>
                  <a:pt x="97" y="156"/>
                  <a:pt x="97" y="156"/>
                  <a:pt x="97" y="156"/>
                </a:cubicBezTo>
                <a:cubicBezTo>
                  <a:pt x="91" y="156"/>
                  <a:pt x="86" y="151"/>
                  <a:pt x="86" y="145"/>
                </a:cubicBezTo>
                <a:cubicBezTo>
                  <a:pt x="86" y="143"/>
                  <a:pt x="86" y="143"/>
                  <a:pt x="86" y="143"/>
                </a:cubicBezTo>
                <a:cubicBezTo>
                  <a:pt x="84" y="142"/>
                  <a:pt x="83" y="140"/>
                  <a:pt x="83" y="138"/>
                </a:cubicBezTo>
                <a:cubicBezTo>
                  <a:pt x="83" y="130"/>
                  <a:pt x="83" y="130"/>
                  <a:pt x="83" y="130"/>
                </a:cubicBezTo>
                <a:cubicBezTo>
                  <a:pt x="76" y="130"/>
                  <a:pt x="76" y="130"/>
                  <a:pt x="76" y="130"/>
                </a:cubicBezTo>
                <a:cubicBezTo>
                  <a:pt x="71" y="130"/>
                  <a:pt x="65" y="128"/>
                  <a:pt x="59" y="123"/>
                </a:cubicBezTo>
                <a:cubicBezTo>
                  <a:pt x="58" y="121"/>
                  <a:pt x="57" y="120"/>
                  <a:pt x="57" y="118"/>
                </a:cubicBezTo>
                <a:cubicBezTo>
                  <a:pt x="37" y="98"/>
                  <a:pt x="21" y="56"/>
                  <a:pt x="21" y="46"/>
                </a:cubicBezTo>
                <a:cubicBezTo>
                  <a:pt x="21" y="31"/>
                  <a:pt x="37" y="21"/>
                  <a:pt x="41" y="18"/>
                </a:cubicBezTo>
                <a:cubicBezTo>
                  <a:pt x="41" y="14"/>
                  <a:pt x="41" y="14"/>
                  <a:pt x="41" y="14"/>
                </a:cubicBezTo>
                <a:cubicBezTo>
                  <a:pt x="41" y="10"/>
                  <a:pt x="43" y="7"/>
                  <a:pt x="46" y="7"/>
                </a:cubicBezTo>
                <a:cubicBezTo>
                  <a:pt x="46" y="7"/>
                  <a:pt x="46" y="7"/>
                  <a:pt x="46" y="7"/>
                </a:cubicBezTo>
                <a:cubicBezTo>
                  <a:pt x="46" y="3"/>
                  <a:pt x="49" y="0"/>
                  <a:pt x="53" y="0"/>
                </a:cubicBezTo>
                <a:cubicBezTo>
                  <a:pt x="53" y="0"/>
                  <a:pt x="53" y="0"/>
                  <a:pt x="53" y="0"/>
                </a:cubicBezTo>
                <a:cubicBezTo>
                  <a:pt x="57" y="0"/>
                  <a:pt x="61" y="3"/>
                  <a:pt x="61" y="7"/>
                </a:cubicBezTo>
                <a:cubicBezTo>
                  <a:pt x="61" y="29"/>
                  <a:pt x="61" y="29"/>
                  <a:pt x="61" y="29"/>
                </a:cubicBezTo>
                <a:cubicBezTo>
                  <a:pt x="61" y="33"/>
                  <a:pt x="57" y="36"/>
                  <a:pt x="53" y="36"/>
                </a:cubicBezTo>
                <a:cubicBezTo>
                  <a:pt x="53" y="36"/>
                  <a:pt x="53" y="36"/>
                  <a:pt x="53" y="36"/>
                </a:cubicBezTo>
                <a:cubicBezTo>
                  <a:pt x="49" y="36"/>
                  <a:pt x="46" y="33"/>
                  <a:pt x="46" y="29"/>
                </a:cubicBezTo>
                <a:cubicBezTo>
                  <a:pt x="46" y="29"/>
                  <a:pt x="46" y="29"/>
                  <a:pt x="46" y="29"/>
                </a:cubicBezTo>
                <a:cubicBezTo>
                  <a:pt x="44" y="29"/>
                  <a:pt x="43" y="28"/>
                  <a:pt x="42" y="26"/>
                </a:cubicBezTo>
                <a:cubicBezTo>
                  <a:pt x="37" y="30"/>
                  <a:pt x="28" y="38"/>
                  <a:pt x="28" y="46"/>
                </a:cubicBezTo>
                <a:cubicBezTo>
                  <a:pt x="28" y="56"/>
                  <a:pt x="45" y="96"/>
                  <a:pt x="62" y="113"/>
                </a:cubicBezTo>
                <a:cubicBezTo>
                  <a:pt x="63" y="113"/>
                  <a:pt x="65" y="113"/>
                  <a:pt x="66" y="114"/>
                </a:cubicBezTo>
                <a:cubicBezTo>
                  <a:pt x="70" y="117"/>
                  <a:pt x="74" y="119"/>
                  <a:pt x="76" y="119"/>
                </a:cubicBezTo>
                <a:cubicBezTo>
                  <a:pt x="103" y="119"/>
                  <a:pt x="103" y="119"/>
                  <a:pt x="103" y="119"/>
                </a:cubicBezTo>
                <a:cubicBezTo>
                  <a:pt x="105" y="119"/>
                  <a:pt x="109" y="117"/>
                  <a:pt x="113" y="114"/>
                </a:cubicBezTo>
                <a:cubicBezTo>
                  <a:pt x="114" y="113"/>
                  <a:pt x="116" y="113"/>
                  <a:pt x="117" y="113"/>
                </a:cubicBezTo>
                <a:cubicBezTo>
                  <a:pt x="134" y="96"/>
                  <a:pt x="151" y="56"/>
                  <a:pt x="151" y="46"/>
                </a:cubicBezTo>
                <a:cubicBezTo>
                  <a:pt x="151" y="38"/>
                  <a:pt x="142" y="30"/>
                  <a:pt x="137" y="26"/>
                </a:cubicBezTo>
                <a:cubicBezTo>
                  <a:pt x="136" y="28"/>
                  <a:pt x="135" y="29"/>
                  <a:pt x="133" y="29"/>
                </a:cubicBezTo>
                <a:cubicBezTo>
                  <a:pt x="133" y="29"/>
                  <a:pt x="133" y="29"/>
                  <a:pt x="133" y="29"/>
                </a:cubicBezTo>
                <a:cubicBezTo>
                  <a:pt x="133" y="33"/>
                  <a:pt x="130" y="36"/>
                  <a:pt x="126" y="36"/>
                </a:cubicBezTo>
                <a:cubicBezTo>
                  <a:pt x="126" y="36"/>
                  <a:pt x="126" y="36"/>
                  <a:pt x="126" y="36"/>
                </a:cubicBezTo>
                <a:cubicBezTo>
                  <a:pt x="122" y="36"/>
                  <a:pt x="118" y="33"/>
                  <a:pt x="118" y="29"/>
                </a:cubicBezTo>
                <a:cubicBezTo>
                  <a:pt x="118" y="7"/>
                  <a:pt x="118" y="7"/>
                  <a:pt x="118" y="7"/>
                </a:cubicBezTo>
                <a:cubicBezTo>
                  <a:pt x="118" y="3"/>
                  <a:pt x="122" y="0"/>
                  <a:pt x="126" y="0"/>
                </a:cubicBezTo>
                <a:cubicBezTo>
                  <a:pt x="126" y="0"/>
                  <a:pt x="126" y="0"/>
                  <a:pt x="126" y="0"/>
                </a:cubicBezTo>
                <a:cubicBezTo>
                  <a:pt x="130" y="0"/>
                  <a:pt x="133" y="3"/>
                  <a:pt x="133" y="7"/>
                </a:cubicBezTo>
                <a:cubicBezTo>
                  <a:pt x="133" y="7"/>
                  <a:pt x="133" y="7"/>
                  <a:pt x="133" y="7"/>
                </a:cubicBezTo>
                <a:cubicBezTo>
                  <a:pt x="136" y="7"/>
                  <a:pt x="138" y="10"/>
                  <a:pt x="138" y="14"/>
                </a:cubicBezTo>
                <a:cubicBezTo>
                  <a:pt x="138" y="18"/>
                  <a:pt x="138" y="18"/>
                  <a:pt x="138" y="18"/>
                </a:cubicBezTo>
                <a:cubicBezTo>
                  <a:pt x="142" y="21"/>
                  <a:pt x="158" y="31"/>
                  <a:pt x="158" y="46"/>
                </a:cubicBezTo>
                <a:cubicBezTo>
                  <a:pt x="158" y="56"/>
                  <a:pt x="141" y="98"/>
                  <a:pt x="122" y="118"/>
                </a:cubicBezTo>
                <a:cubicBezTo>
                  <a:pt x="122" y="120"/>
                  <a:pt x="121" y="121"/>
                  <a:pt x="120" y="123"/>
                </a:cubicBezTo>
                <a:cubicBezTo>
                  <a:pt x="114" y="128"/>
                  <a:pt x="108" y="130"/>
                  <a:pt x="103" y="130"/>
                </a:cubicBezTo>
                <a:cubicBezTo>
                  <a:pt x="95" y="130"/>
                  <a:pt x="95" y="130"/>
                  <a:pt x="95" y="130"/>
                </a:cubicBezTo>
                <a:cubicBezTo>
                  <a:pt x="95" y="138"/>
                  <a:pt x="95" y="138"/>
                  <a:pt x="95" y="138"/>
                </a:cubicBezTo>
                <a:cubicBezTo>
                  <a:pt x="95" y="140"/>
                  <a:pt x="93" y="142"/>
                  <a:pt x="92" y="143"/>
                </a:cubicBezTo>
                <a:cubicBezTo>
                  <a:pt x="92" y="145"/>
                  <a:pt x="92" y="145"/>
                  <a:pt x="92" y="145"/>
                </a:cubicBezTo>
                <a:cubicBezTo>
                  <a:pt x="92" y="148"/>
                  <a:pt x="94" y="150"/>
                  <a:pt x="97" y="150"/>
                </a:cubicBezTo>
                <a:cubicBezTo>
                  <a:pt x="148" y="150"/>
                  <a:pt x="148" y="150"/>
                  <a:pt x="148" y="150"/>
                </a:cubicBezTo>
                <a:cubicBezTo>
                  <a:pt x="154" y="150"/>
                  <a:pt x="159" y="155"/>
                  <a:pt x="159" y="161"/>
                </a:cubicBezTo>
                <a:close/>
                <a:moveTo>
                  <a:pt x="34" y="130"/>
                </a:moveTo>
                <a:cubicBezTo>
                  <a:pt x="34" y="123"/>
                  <a:pt x="28" y="117"/>
                  <a:pt x="21" y="117"/>
                </a:cubicBezTo>
                <a:cubicBezTo>
                  <a:pt x="14" y="117"/>
                  <a:pt x="8" y="123"/>
                  <a:pt x="8" y="130"/>
                </a:cubicBezTo>
                <a:cubicBezTo>
                  <a:pt x="8" y="137"/>
                  <a:pt x="14" y="143"/>
                  <a:pt x="21" y="143"/>
                </a:cubicBezTo>
                <a:cubicBezTo>
                  <a:pt x="28" y="143"/>
                  <a:pt x="34" y="137"/>
                  <a:pt x="34" y="130"/>
                </a:cubicBezTo>
                <a:close/>
              </a:path>
            </a:pathLst>
          </a:custGeom>
          <a:solidFill>
            <a:schemeClr val="accent1"/>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sz="7200">
              <a:solidFill>
                <a:schemeClr val="dk1"/>
              </a:solidFill>
              <a:latin typeface="Calibri"/>
              <a:ea typeface="Calibri"/>
              <a:cs typeface="Calibri"/>
              <a:sym typeface="Calibri"/>
            </a:endParaRPr>
          </a:p>
        </p:txBody>
      </p:sp>
      <p:sp>
        <p:nvSpPr>
          <p:cNvPr id="122" name="Google Shape;122;p16"/>
          <p:cNvSpPr/>
          <p:nvPr/>
        </p:nvSpPr>
        <p:spPr>
          <a:xfrm>
            <a:off x="7298326" y="4218931"/>
            <a:ext cx="372400" cy="577863"/>
          </a:xfrm>
          <a:custGeom>
            <a:rect b="b" l="l" r="r" t="t"/>
            <a:pathLst>
              <a:path extrusionOk="0" h="190" w="123">
                <a:moveTo>
                  <a:pt x="61" y="0"/>
                </a:moveTo>
                <a:cubicBezTo>
                  <a:pt x="61" y="0"/>
                  <a:pt x="0" y="95"/>
                  <a:pt x="0" y="129"/>
                </a:cubicBezTo>
                <a:cubicBezTo>
                  <a:pt x="0" y="163"/>
                  <a:pt x="28" y="190"/>
                  <a:pt x="61" y="190"/>
                </a:cubicBezTo>
                <a:cubicBezTo>
                  <a:pt x="95" y="190"/>
                  <a:pt x="123" y="163"/>
                  <a:pt x="123" y="129"/>
                </a:cubicBezTo>
                <a:cubicBezTo>
                  <a:pt x="123" y="95"/>
                  <a:pt x="61" y="0"/>
                  <a:pt x="61" y="0"/>
                </a:cubicBezTo>
                <a:close/>
                <a:moveTo>
                  <a:pt x="28" y="154"/>
                </a:moveTo>
                <a:cubicBezTo>
                  <a:pt x="27" y="155"/>
                  <a:pt x="26" y="155"/>
                  <a:pt x="25" y="155"/>
                </a:cubicBezTo>
                <a:cubicBezTo>
                  <a:pt x="24" y="155"/>
                  <a:pt x="22" y="154"/>
                  <a:pt x="21" y="153"/>
                </a:cubicBezTo>
                <a:cubicBezTo>
                  <a:pt x="17" y="146"/>
                  <a:pt x="14" y="138"/>
                  <a:pt x="14" y="130"/>
                </a:cubicBezTo>
                <a:cubicBezTo>
                  <a:pt x="14" y="102"/>
                  <a:pt x="49" y="45"/>
                  <a:pt x="49" y="45"/>
                </a:cubicBezTo>
                <a:cubicBezTo>
                  <a:pt x="49" y="45"/>
                  <a:pt x="25" y="106"/>
                  <a:pt x="25" y="130"/>
                </a:cubicBezTo>
                <a:cubicBezTo>
                  <a:pt x="25" y="136"/>
                  <a:pt x="26" y="142"/>
                  <a:pt x="30" y="147"/>
                </a:cubicBezTo>
                <a:cubicBezTo>
                  <a:pt x="31" y="150"/>
                  <a:pt x="30" y="153"/>
                  <a:pt x="28" y="154"/>
                </a:cubicBezTo>
                <a:close/>
                <a:moveTo>
                  <a:pt x="58" y="174"/>
                </a:moveTo>
                <a:cubicBezTo>
                  <a:pt x="51" y="174"/>
                  <a:pt x="43" y="171"/>
                  <a:pt x="36" y="168"/>
                </a:cubicBezTo>
                <a:cubicBezTo>
                  <a:pt x="34" y="166"/>
                  <a:pt x="33" y="163"/>
                  <a:pt x="34" y="161"/>
                </a:cubicBezTo>
                <a:cubicBezTo>
                  <a:pt x="36" y="158"/>
                  <a:pt x="39" y="157"/>
                  <a:pt x="42" y="159"/>
                </a:cubicBezTo>
                <a:cubicBezTo>
                  <a:pt x="47" y="162"/>
                  <a:pt x="52" y="163"/>
                  <a:pt x="58" y="163"/>
                </a:cubicBezTo>
                <a:cubicBezTo>
                  <a:pt x="61" y="163"/>
                  <a:pt x="63" y="166"/>
                  <a:pt x="63" y="168"/>
                </a:cubicBezTo>
                <a:cubicBezTo>
                  <a:pt x="63" y="171"/>
                  <a:pt x="61" y="174"/>
                  <a:pt x="58" y="174"/>
                </a:cubicBezTo>
                <a:close/>
              </a:path>
            </a:pathLst>
          </a:custGeom>
          <a:solidFill>
            <a:schemeClr val="accent1"/>
          </a:solidFill>
          <a:ln>
            <a:noFill/>
          </a:ln>
        </p:spPr>
        <p:txBody>
          <a:bodyPr anchorCtr="0" anchor="t" bIns="91425" lIns="182875" spcFirstLastPara="1" rIns="182875" wrap="square" tIns="91425">
            <a:noAutofit/>
          </a:bodyPr>
          <a:lstStyle/>
          <a:p>
            <a:pPr indent="0" lvl="0" marL="0" marR="0" rtl="0" algn="l">
              <a:spcBef>
                <a:spcPts val="0"/>
              </a:spcBef>
              <a:spcAft>
                <a:spcPts val="0"/>
              </a:spcAft>
              <a:buNone/>
            </a:pPr>
            <a:r>
              <a:t/>
            </a:r>
            <a:endParaRPr sz="7200">
              <a:solidFill>
                <a:schemeClr val="dk1"/>
              </a:solidFill>
              <a:latin typeface="Calibri"/>
              <a:ea typeface="Calibri"/>
              <a:cs typeface="Calibri"/>
              <a:sym typeface="Calibri"/>
            </a:endParaRPr>
          </a:p>
        </p:txBody>
      </p:sp>
      <p:sp>
        <p:nvSpPr>
          <p:cNvPr id="123" name="Google Shape;123;p16"/>
          <p:cNvSpPr txBox="1"/>
          <p:nvPr/>
        </p:nvSpPr>
        <p:spPr>
          <a:xfrm>
            <a:off x="9461199" y="4940719"/>
            <a:ext cx="16578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Work Offline</a:t>
            </a:r>
            <a:endParaRPr/>
          </a:p>
        </p:txBody>
      </p:sp>
      <p:sp>
        <p:nvSpPr>
          <p:cNvPr id="124" name="Google Shape;124;p16"/>
          <p:cNvSpPr/>
          <p:nvPr/>
        </p:nvSpPr>
        <p:spPr>
          <a:xfrm>
            <a:off x="9041525" y="5279430"/>
            <a:ext cx="2607600" cy="10617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lang="en-US">
                <a:solidFill>
                  <a:schemeClr val="dk1"/>
                </a:solidFill>
                <a:latin typeface="Calibri"/>
                <a:ea typeface="Calibri"/>
                <a:cs typeface="Calibri"/>
                <a:sym typeface="Calibri"/>
              </a:rPr>
              <a:t>Anche se il CCS non risponde, il sistema funziona indipendentemente da ciò</a:t>
            </a:r>
            <a:endParaRPr sz="1400">
              <a:solidFill>
                <a:schemeClr val="dk1"/>
              </a:solidFill>
              <a:latin typeface="Calibri"/>
              <a:ea typeface="Calibri"/>
              <a:cs typeface="Calibri"/>
              <a:sym typeface="Calibri"/>
            </a:endParaRPr>
          </a:p>
        </p:txBody>
      </p:sp>
      <p:pic>
        <p:nvPicPr>
          <p:cNvPr id="125" name="Google Shape;125;p16"/>
          <p:cNvPicPr preferRelativeResize="0"/>
          <p:nvPr/>
        </p:nvPicPr>
        <p:blipFill>
          <a:blip r:embed="rId4">
            <a:alphaModFix/>
          </a:blip>
          <a:stretch>
            <a:fillRect/>
          </a:stretch>
        </p:blipFill>
        <p:spPr>
          <a:xfrm>
            <a:off x="11062982" y="6244175"/>
            <a:ext cx="1129018" cy="613825"/>
          </a:xfrm>
          <a:prstGeom prst="rect">
            <a:avLst/>
          </a:prstGeom>
          <a:noFill/>
          <a:ln>
            <a:noFill/>
          </a:ln>
        </p:spPr>
      </p:pic>
      <p:pic>
        <p:nvPicPr>
          <p:cNvPr id="126" name="Google Shape;126;p16"/>
          <p:cNvPicPr preferRelativeResize="0"/>
          <p:nvPr/>
        </p:nvPicPr>
        <p:blipFill>
          <a:blip r:embed="rId5">
            <a:alphaModFix/>
          </a:blip>
          <a:stretch>
            <a:fillRect/>
          </a:stretch>
        </p:blipFill>
        <p:spPr>
          <a:xfrm>
            <a:off x="9967975" y="4243350"/>
            <a:ext cx="644275" cy="5714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500"/>
                                        <p:tgtEl>
                                          <p:spTgt spid="112"/>
                                        </p:tgtEl>
                                        <p:attrNameLst>
                                          <p:attrName>ppt_w</p:attrName>
                                        </p:attrNameLst>
                                      </p:cBhvr>
                                      <p:tavLst>
                                        <p:tav fmla="" tm="0">
                                          <p:val>
                                            <p:strVal val="0"/>
                                          </p:val>
                                        </p:tav>
                                        <p:tav fmla="" tm="100000">
                                          <p:val>
                                            <p:strVal val="#ppt_w"/>
                                          </p:val>
                                        </p:tav>
                                      </p:tavLst>
                                    </p:anim>
                                    <p:anim calcmode="lin" valueType="num">
                                      <p:cBhvr additive="base">
                                        <p:cTn dur="500"/>
                                        <p:tgtEl>
                                          <p:spTgt spid="112"/>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500"/>
                                        <p:tgtEl>
                                          <p:spTgt spid="120"/>
                                        </p:tgtEl>
                                        <p:attrNameLst>
                                          <p:attrName>ppt_w</p:attrName>
                                        </p:attrNameLst>
                                      </p:cBhvr>
                                      <p:tavLst>
                                        <p:tav fmla="" tm="0">
                                          <p:val>
                                            <p:strVal val="0"/>
                                          </p:val>
                                        </p:tav>
                                        <p:tav fmla="" tm="100000">
                                          <p:val>
                                            <p:strVal val="#ppt_w"/>
                                          </p:val>
                                        </p:tav>
                                      </p:tavLst>
                                    </p:anim>
                                    <p:anim calcmode="lin" valueType="num">
                                      <p:cBhvr additive="base">
                                        <p:cTn dur="500"/>
                                        <p:tgtEl>
                                          <p:spTgt spid="12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p:tgtEl>
                                          <p:spTgt spid="121"/>
                                        </p:tgtEl>
                                        <p:attrNameLst>
                                          <p:attrName>ppt_w</p:attrName>
                                        </p:attrNameLst>
                                      </p:cBhvr>
                                      <p:tavLst>
                                        <p:tav fmla="" tm="0">
                                          <p:val>
                                            <p:strVal val="0"/>
                                          </p:val>
                                        </p:tav>
                                        <p:tav fmla="" tm="100000">
                                          <p:val>
                                            <p:strVal val="#ppt_w"/>
                                          </p:val>
                                        </p:tav>
                                      </p:tavLst>
                                    </p:anim>
                                    <p:anim calcmode="lin" valueType="num">
                                      <p:cBhvr additive="base">
                                        <p:cTn dur="500"/>
                                        <p:tgtEl>
                                          <p:spTgt spid="12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500"/>
                                        <p:tgtEl>
                                          <p:spTgt spid="122"/>
                                        </p:tgtEl>
                                        <p:attrNameLst>
                                          <p:attrName>ppt_w</p:attrName>
                                        </p:attrNameLst>
                                      </p:cBhvr>
                                      <p:tavLst>
                                        <p:tav fmla="" tm="0">
                                          <p:val>
                                            <p:strVal val="0"/>
                                          </p:val>
                                        </p:tav>
                                        <p:tav fmla="" tm="100000">
                                          <p:val>
                                            <p:strVal val="#ppt_w"/>
                                          </p:val>
                                        </p:tav>
                                      </p:tavLst>
                                    </p:anim>
                                    <p:anim calcmode="lin" valueType="num">
                                      <p:cBhvr additive="base">
                                        <p:cTn dur="500"/>
                                        <p:tgtEl>
                                          <p:spTgt spid="12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500"/>
                                        <p:tgtEl>
                                          <p:spTgt spid="126"/>
                                        </p:tgtEl>
                                        <p:attrNameLst>
                                          <p:attrName>ppt_w</p:attrName>
                                        </p:attrNameLst>
                                      </p:cBhvr>
                                      <p:tavLst>
                                        <p:tav fmla="" tm="0">
                                          <p:val>
                                            <p:strVal val="0"/>
                                          </p:val>
                                        </p:tav>
                                        <p:tav fmla="" tm="100000">
                                          <p:val>
                                            <p:strVal val="#ppt_w"/>
                                          </p:val>
                                        </p:tav>
                                      </p:tavLst>
                                    </p:anim>
                                    <p:anim calcmode="lin" valueType="num">
                                      <p:cBhvr additive="base">
                                        <p:cTn dur="500"/>
                                        <p:tgtEl>
                                          <p:spTgt spid="126"/>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500"/>
                                        <p:tgtEl>
                                          <p:spTgt spid="1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500"/>
                                        <p:tgtEl>
                                          <p:spTgt spid="1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500"/>
                                        <p:tgtEl>
                                          <p:spTgt spid="1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500"/>
                                        <p:tgtEl>
                                          <p:spTgt spid="123"/>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500"/>
                                        <p:tgtEl>
                                          <p:spTgt spid="11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p:tgtEl>
                                          <p:spTgt spid="1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500"/>
                                        <p:tgtEl>
                                          <p:spTgt spid="1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500"/>
                                        <p:tgtEl>
                                          <p:spTgt spid="12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7"/>
          <p:cNvSpPr/>
          <p:nvPr/>
        </p:nvSpPr>
        <p:spPr>
          <a:xfrm>
            <a:off x="3540403" y="382000"/>
            <a:ext cx="5551200" cy="800700"/>
          </a:xfrm>
          <a:prstGeom prst="roundRect">
            <a:avLst>
              <a:gd fmla="val 8782" name="adj"/>
            </a:avLst>
          </a:prstGeom>
          <a:solidFill>
            <a:srgbClr val="518B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17"/>
          <p:cNvSpPr/>
          <p:nvPr/>
        </p:nvSpPr>
        <p:spPr>
          <a:xfrm>
            <a:off x="3100394" y="381726"/>
            <a:ext cx="801571" cy="801255"/>
          </a:xfrm>
          <a:custGeom>
            <a:rect b="b" l="l" r="r" t="t"/>
            <a:pathLst>
              <a:path extrusionOk="0" h="1180" w="1180">
                <a:moveTo>
                  <a:pt x="1132" y="276"/>
                </a:moveTo>
                <a:cubicBezTo>
                  <a:pt x="904" y="276"/>
                  <a:pt x="904" y="276"/>
                  <a:pt x="904" y="276"/>
                </a:cubicBezTo>
                <a:cubicBezTo>
                  <a:pt x="904" y="48"/>
                  <a:pt x="904" y="48"/>
                  <a:pt x="904" y="48"/>
                </a:cubicBezTo>
                <a:cubicBezTo>
                  <a:pt x="904" y="22"/>
                  <a:pt x="882" y="0"/>
                  <a:pt x="856" y="0"/>
                </a:cubicBezTo>
                <a:cubicBezTo>
                  <a:pt x="324" y="0"/>
                  <a:pt x="324" y="0"/>
                  <a:pt x="324" y="0"/>
                </a:cubicBezTo>
                <a:cubicBezTo>
                  <a:pt x="298" y="0"/>
                  <a:pt x="276" y="22"/>
                  <a:pt x="276" y="48"/>
                </a:cubicBezTo>
                <a:cubicBezTo>
                  <a:pt x="276" y="276"/>
                  <a:pt x="276" y="276"/>
                  <a:pt x="276" y="276"/>
                </a:cubicBezTo>
                <a:cubicBezTo>
                  <a:pt x="48" y="276"/>
                  <a:pt x="48" y="276"/>
                  <a:pt x="48" y="276"/>
                </a:cubicBezTo>
                <a:cubicBezTo>
                  <a:pt x="22" y="276"/>
                  <a:pt x="0" y="298"/>
                  <a:pt x="0" y="324"/>
                </a:cubicBezTo>
                <a:cubicBezTo>
                  <a:pt x="0" y="856"/>
                  <a:pt x="0" y="856"/>
                  <a:pt x="0" y="856"/>
                </a:cubicBezTo>
                <a:cubicBezTo>
                  <a:pt x="0" y="882"/>
                  <a:pt x="22" y="904"/>
                  <a:pt x="48" y="904"/>
                </a:cubicBezTo>
                <a:cubicBezTo>
                  <a:pt x="276" y="904"/>
                  <a:pt x="276" y="904"/>
                  <a:pt x="276" y="904"/>
                </a:cubicBezTo>
                <a:cubicBezTo>
                  <a:pt x="276" y="1132"/>
                  <a:pt x="276" y="1132"/>
                  <a:pt x="276" y="1132"/>
                </a:cubicBezTo>
                <a:cubicBezTo>
                  <a:pt x="276" y="1158"/>
                  <a:pt x="298" y="1180"/>
                  <a:pt x="324" y="1180"/>
                </a:cubicBezTo>
                <a:cubicBezTo>
                  <a:pt x="856" y="1180"/>
                  <a:pt x="856" y="1180"/>
                  <a:pt x="856" y="1180"/>
                </a:cubicBezTo>
                <a:cubicBezTo>
                  <a:pt x="882" y="1180"/>
                  <a:pt x="904" y="1158"/>
                  <a:pt x="904" y="1132"/>
                </a:cubicBezTo>
                <a:cubicBezTo>
                  <a:pt x="904" y="904"/>
                  <a:pt x="904" y="904"/>
                  <a:pt x="904" y="904"/>
                </a:cubicBezTo>
                <a:cubicBezTo>
                  <a:pt x="1132" y="904"/>
                  <a:pt x="1132" y="904"/>
                  <a:pt x="1132" y="904"/>
                </a:cubicBezTo>
                <a:cubicBezTo>
                  <a:pt x="1158" y="904"/>
                  <a:pt x="1180" y="882"/>
                  <a:pt x="1180" y="856"/>
                </a:cubicBezTo>
                <a:cubicBezTo>
                  <a:pt x="1180" y="324"/>
                  <a:pt x="1180" y="324"/>
                  <a:pt x="1180" y="324"/>
                </a:cubicBezTo>
                <a:cubicBezTo>
                  <a:pt x="1180" y="298"/>
                  <a:pt x="1158" y="276"/>
                  <a:pt x="1132" y="27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 name="Google Shape;133;p17"/>
          <p:cNvSpPr txBox="1"/>
          <p:nvPr/>
        </p:nvSpPr>
        <p:spPr>
          <a:xfrm>
            <a:off x="4134125" y="488925"/>
            <a:ext cx="44142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900">
                <a:solidFill>
                  <a:schemeClr val="lt2"/>
                </a:solidFill>
                <a:latin typeface="Calibri"/>
                <a:ea typeface="Calibri"/>
                <a:cs typeface="Calibri"/>
                <a:sym typeface="Calibri"/>
              </a:rPr>
              <a:t>Source Code Management</a:t>
            </a:r>
            <a:endParaRPr sz="1100"/>
          </a:p>
        </p:txBody>
      </p:sp>
      <p:pic>
        <p:nvPicPr>
          <p:cNvPr id="134" name="Google Shape;134;p17"/>
          <p:cNvPicPr preferRelativeResize="0"/>
          <p:nvPr/>
        </p:nvPicPr>
        <p:blipFill>
          <a:blip r:embed="rId3">
            <a:alphaModFix/>
          </a:blip>
          <a:stretch>
            <a:fillRect/>
          </a:stretch>
        </p:blipFill>
        <p:spPr>
          <a:xfrm>
            <a:off x="10959756" y="6188050"/>
            <a:ext cx="1232243" cy="669950"/>
          </a:xfrm>
          <a:prstGeom prst="rect">
            <a:avLst/>
          </a:prstGeom>
          <a:noFill/>
          <a:ln>
            <a:noFill/>
          </a:ln>
        </p:spPr>
      </p:pic>
      <p:sp>
        <p:nvSpPr>
          <p:cNvPr id="135" name="Google Shape;135;p17"/>
          <p:cNvSpPr txBox="1"/>
          <p:nvPr/>
        </p:nvSpPr>
        <p:spPr>
          <a:xfrm>
            <a:off x="12144025" y="2710513"/>
            <a:ext cx="3485100" cy="2940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lang="en-US" sz="2800">
                <a:solidFill>
                  <a:schemeClr val="dk1"/>
                </a:solidFill>
                <a:latin typeface="Calibri"/>
                <a:ea typeface="Calibri"/>
                <a:cs typeface="Calibri"/>
                <a:sym typeface="Calibri"/>
              </a:rPr>
              <a:t>Wiki</a:t>
            </a:r>
            <a:endParaRPr sz="2800">
              <a:solidFill>
                <a:schemeClr val="dk1"/>
              </a:solidFill>
              <a:latin typeface="Calibri"/>
              <a:ea typeface="Calibri"/>
              <a:cs typeface="Calibri"/>
              <a:sym typeface="Calibri"/>
            </a:endParaRPr>
          </a:p>
          <a:p>
            <a:pPr indent="0" lvl="0" marL="0" rtl="0" algn="l">
              <a:lnSpc>
                <a:spcPct val="150000"/>
              </a:lnSpc>
              <a:spcBef>
                <a:spcPts val="1000"/>
              </a:spcBef>
              <a:spcAft>
                <a:spcPts val="0"/>
              </a:spcAft>
              <a:buNone/>
            </a:pPr>
            <a:r>
              <a:rPr lang="en-US" sz="2800">
                <a:solidFill>
                  <a:schemeClr val="dk1"/>
                </a:solidFill>
                <a:latin typeface="Calibri"/>
                <a:ea typeface="Calibri"/>
                <a:cs typeface="Calibri"/>
                <a:sym typeface="Calibri"/>
              </a:rPr>
              <a:t>versioning</a:t>
            </a:r>
            <a:endParaRPr sz="2800">
              <a:solidFill>
                <a:schemeClr val="dk1"/>
              </a:solidFill>
              <a:latin typeface="Calibri"/>
              <a:ea typeface="Calibri"/>
              <a:cs typeface="Calibri"/>
              <a:sym typeface="Calibri"/>
            </a:endParaRPr>
          </a:p>
          <a:p>
            <a:pPr indent="0" lvl="0" marL="0" rtl="0" algn="l">
              <a:lnSpc>
                <a:spcPct val="150000"/>
              </a:lnSpc>
              <a:spcBef>
                <a:spcPts val="1000"/>
              </a:spcBef>
              <a:spcAft>
                <a:spcPts val="0"/>
              </a:spcAft>
              <a:buNone/>
            </a:pPr>
            <a:r>
              <a:rPr lang="en-US" sz="2800">
                <a:solidFill>
                  <a:schemeClr val="dk1"/>
                </a:solidFill>
                <a:latin typeface="Calibri"/>
                <a:ea typeface="Calibri"/>
                <a:cs typeface="Calibri"/>
                <a:sym typeface="Calibri"/>
              </a:rPr>
              <a:t>bug tracking</a:t>
            </a:r>
            <a:endParaRPr sz="2800">
              <a:solidFill>
                <a:schemeClr val="dk1"/>
              </a:solidFill>
              <a:latin typeface="Calibri"/>
              <a:ea typeface="Calibri"/>
              <a:cs typeface="Calibri"/>
              <a:sym typeface="Calibri"/>
            </a:endParaRPr>
          </a:p>
          <a:p>
            <a:pPr indent="0" lvl="0" marL="0" rtl="0" algn="l">
              <a:lnSpc>
                <a:spcPct val="150000"/>
              </a:lnSpc>
              <a:spcBef>
                <a:spcPts val="1000"/>
              </a:spcBef>
              <a:spcAft>
                <a:spcPts val="0"/>
              </a:spcAft>
              <a:buNone/>
            </a:pPr>
            <a:r>
              <a:t/>
            </a:r>
            <a:endParaRPr sz="2800">
              <a:solidFill>
                <a:schemeClr val="dk1"/>
              </a:solidFill>
              <a:latin typeface="Calibri"/>
              <a:ea typeface="Calibri"/>
              <a:cs typeface="Calibri"/>
              <a:sym typeface="Calibri"/>
            </a:endParaRPr>
          </a:p>
        </p:txBody>
      </p:sp>
      <p:pic>
        <p:nvPicPr>
          <p:cNvPr id="136" name="Google Shape;136;p17"/>
          <p:cNvPicPr preferRelativeResize="0"/>
          <p:nvPr/>
        </p:nvPicPr>
        <p:blipFill rotWithShape="1">
          <a:blip r:embed="rId4">
            <a:alphaModFix/>
          </a:blip>
          <a:srcRect b="0" l="1198" r="1364" t="0"/>
          <a:stretch/>
        </p:blipFill>
        <p:spPr>
          <a:xfrm>
            <a:off x="250300" y="1801775"/>
            <a:ext cx="8841302" cy="5132425"/>
          </a:xfrm>
          <a:prstGeom prst="rect">
            <a:avLst/>
          </a:prstGeom>
          <a:noFill/>
          <a:ln>
            <a:noFill/>
          </a:ln>
        </p:spPr>
      </p:pic>
      <p:pic>
        <p:nvPicPr>
          <p:cNvPr id="137" name="Google Shape;137;p17"/>
          <p:cNvPicPr preferRelativeResize="0"/>
          <p:nvPr/>
        </p:nvPicPr>
        <p:blipFill>
          <a:blip r:embed="rId5">
            <a:alphaModFix/>
          </a:blip>
          <a:stretch>
            <a:fillRect/>
          </a:stretch>
        </p:blipFill>
        <p:spPr>
          <a:xfrm>
            <a:off x="8768575" y="1180500"/>
            <a:ext cx="2971801" cy="996625"/>
          </a:xfrm>
          <a:prstGeom prst="rect">
            <a:avLst/>
          </a:prstGeom>
          <a:noFill/>
          <a:ln>
            <a:noFill/>
          </a:ln>
        </p:spPr>
      </p:pic>
      <p:sp>
        <p:nvSpPr>
          <p:cNvPr id="138" name="Google Shape;138;p17"/>
          <p:cNvSpPr txBox="1"/>
          <p:nvPr/>
        </p:nvSpPr>
        <p:spPr>
          <a:xfrm>
            <a:off x="8652975" y="2261175"/>
            <a:ext cx="3418500" cy="3047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Source</a:t>
            </a:r>
            <a:r>
              <a:rPr lang="en-US" sz="1000"/>
              <a:t> - </a:t>
            </a:r>
            <a:r>
              <a:rPr lang="en-US" sz="1000" u="sng">
                <a:solidFill>
                  <a:schemeClr val="hlink"/>
                </a:solidFill>
                <a:hlinkClick r:id="rId6"/>
              </a:rPr>
              <a:t>https://github.com/AccaEmme/CARE</a:t>
            </a:r>
            <a:r>
              <a:rPr lang="en-US" sz="1000"/>
              <a:t> </a:t>
            </a:r>
            <a:endParaRPr sz="1000"/>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Wiki</a:t>
            </a:r>
            <a:r>
              <a:rPr lang="en-US" sz="1000"/>
              <a:t> - </a:t>
            </a:r>
            <a:r>
              <a:rPr lang="en-US" sz="1000" u="sng">
                <a:solidFill>
                  <a:schemeClr val="hlink"/>
                </a:solidFill>
                <a:hlinkClick r:id="rId7"/>
              </a:rPr>
              <a:t>https://github.com/AccaEmme/CARE/wiki</a:t>
            </a:r>
            <a:endParaRPr sz="1000"/>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Discussions</a:t>
            </a:r>
            <a:r>
              <a:rPr lang="en-US" sz="1000"/>
              <a:t> - </a:t>
            </a:r>
            <a:r>
              <a:rPr lang="en-US" sz="1000" u="sng">
                <a:solidFill>
                  <a:schemeClr val="hlink"/>
                </a:solidFill>
                <a:hlinkClick r:id="rId8"/>
              </a:rPr>
              <a:t>https://github.com/AccaEmme/CARE/discussions</a:t>
            </a:r>
            <a:r>
              <a:rPr lang="en-US" sz="1000"/>
              <a:t> </a:t>
            </a:r>
            <a:endParaRPr sz="1000"/>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Insights</a:t>
            </a:r>
            <a:r>
              <a:rPr lang="en-US" sz="1100"/>
              <a:t> - </a:t>
            </a:r>
            <a:r>
              <a:rPr lang="en-US" sz="1100" u="sng">
                <a:solidFill>
                  <a:schemeClr val="hlink"/>
                </a:solidFill>
                <a:hlinkClick r:id="rId9"/>
              </a:rPr>
              <a:t>https://github.com/AccaEmme/CARE/pulse</a:t>
            </a:r>
            <a:r>
              <a:rPr lang="en-US" sz="1100"/>
              <a:t> </a:t>
            </a:r>
            <a:endParaRPr sz="1100"/>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Bug Tracking</a:t>
            </a:r>
            <a:r>
              <a:rPr lang="en-US" sz="1100"/>
              <a:t> - </a:t>
            </a:r>
            <a:r>
              <a:rPr lang="en-US" sz="1100" u="sng">
                <a:solidFill>
                  <a:schemeClr val="hlink"/>
                </a:solidFill>
                <a:hlinkClick r:id="rId10"/>
              </a:rPr>
              <a:t>https://github.com/AccaEmme/CARE/issues</a:t>
            </a:r>
            <a:r>
              <a:rPr lang="en-US" sz="1100"/>
              <a:t> </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39" name="Google Shape;139;p17"/>
          <p:cNvPicPr preferRelativeResize="0"/>
          <p:nvPr/>
        </p:nvPicPr>
        <p:blipFill>
          <a:blip r:embed="rId11">
            <a:alphaModFix/>
          </a:blip>
          <a:stretch>
            <a:fillRect/>
          </a:stretch>
        </p:blipFill>
        <p:spPr>
          <a:xfrm>
            <a:off x="-10573687" y="1919275"/>
            <a:ext cx="9782175" cy="30194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8"/>
          <p:cNvSpPr/>
          <p:nvPr>
            <p:ph idx="2" type="pic"/>
          </p:nvPr>
        </p:nvSpPr>
        <p:spPr>
          <a:xfrm>
            <a:off x="312900" y="1367650"/>
            <a:ext cx="11566200" cy="3249300"/>
          </a:xfrm>
          <a:prstGeom prst="rect">
            <a:avLst/>
          </a:prstGeom>
        </p:spPr>
        <p:txBody>
          <a:bodyPr anchorCtr="0" anchor="t" bIns="45700" lIns="91425" spcFirstLastPara="1" rIns="91425" wrap="square" tIns="45700">
            <a:noAutofit/>
          </a:bodyPr>
          <a:lstStyle/>
          <a:p>
            <a:pPr indent="-406400" lvl="0" marL="457200" rtl="0" algn="ctr">
              <a:lnSpc>
                <a:spcPct val="150000"/>
              </a:lnSpc>
              <a:spcBef>
                <a:spcPts val="1000"/>
              </a:spcBef>
              <a:spcAft>
                <a:spcPts val="0"/>
              </a:spcAft>
              <a:buSzPts val="2800"/>
              <a:buAutoNum type="arabicPeriod"/>
            </a:pPr>
            <a:r>
              <a:rPr lang="en-US"/>
              <a:t>Languages ​​used</a:t>
            </a:r>
            <a:endParaRPr/>
          </a:p>
          <a:p>
            <a:pPr indent="-406400" lvl="0" marL="457200" rtl="0" algn="ctr">
              <a:lnSpc>
                <a:spcPct val="150000"/>
              </a:lnSpc>
              <a:spcBef>
                <a:spcPts val="0"/>
              </a:spcBef>
              <a:spcAft>
                <a:spcPts val="0"/>
              </a:spcAft>
              <a:buSzPts val="2800"/>
              <a:buAutoNum type="arabicPeriod"/>
            </a:pPr>
            <a:r>
              <a:rPr lang="en-US"/>
              <a:t>Architecture</a:t>
            </a:r>
            <a:endParaRPr/>
          </a:p>
          <a:p>
            <a:pPr indent="-406400" lvl="0" marL="457200" rtl="0" algn="ctr">
              <a:lnSpc>
                <a:spcPct val="150000"/>
              </a:lnSpc>
              <a:spcBef>
                <a:spcPts val="0"/>
              </a:spcBef>
              <a:spcAft>
                <a:spcPts val="0"/>
              </a:spcAft>
              <a:buSzPts val="2800"/>
              <a:buAutoNum type="arabicPeriod"/>
            </a:pPr>
            <a:r>
              <a:rPr lang="en-US"/>
              <a:t>Resources</a:t>
            </a:r>
            <a:endParaRPr/>
          </a:p>
          <a:p>
            <a:pPr indent="-406400" lvl="0" marL="457200" rtl="0" algn="ctr">
              <a:lnSpc>
                <a:spcPct val="150000"/>
              </a:lnSpc>
              <a:spcBef>
                <a:spcPts val="0"/>
              </a:spcBef>
              <a:spcAft>
                <a:spcPts val="0"/>
              </a:spcAft>
              <a:buSzPts val="2800"/>
              <a:buAutoNum type="arabicPeriod"/>
            </a:pPr>
            <a:r>
              <a:rPr lang="en-US"/>
              <a:t>Data security</a:t>
            </a:r>
            <a:endParaRPr/>
          </a:p>
          <a:p>
            <a:pPr indent="-406400" lvl="0" marL="457200" rtl="0" algn="ctr">
              <a:lnSpc>
                <a:spcPct val="150000"/>
              </a:lnSpc>
              <a:spcBef>
                <a:spcPts val="0"/>
              </a:spcBef>
              <a:spcAft>
                <a:spcPts val="0"/>
              </a:spcAft>
              <a:buSzPts val="2800"/>
              <a:buAutoNum type="arabicPeriod"/>
            </a:pPr>
            <a:r>
              <a:rPr lang="en-US"/>
              <a:t>Pattern</a:t>
            </a:r>
            <a:endParaRPr/>
          </a:p>
        </p:txBody>
      </p:sp>
      <p:sp>
        <p:nvSpPr>
          <p:cNvPr id="145" name="Google Shape;145;p18"/>
          <p:cNvSpPr/>
          <p:nvPr/>
        </p:nvSpPr>
        <p:spPr>
          <a:xfrm>
            <a:off x="3540403" y="382000"/>
            <a:ext cx="5551200" cy="800700"/>
          </a:xfrm>
          <a:prstGeom prst="roundRect">
            <a:avLst>
              <a:gd fmla="val 8782" name="adj"/>
            </a:avLst>
          </a:prstGeom>
          <a:solidFill>
            <a:srgbClr val="518B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18"/>
          <p:cNvSpPr/>
          <p:nvPr/>
        </p:nvSpPr>
        <p:spPr>
          <a:xfrm>
            <a:off x="3100394" y="381726"/>
            <a:ext cx="801571" cy="801255"/>
          </a:xfrm>
          <a:custGeom>
            <a:rect b="b" l="l" r="r" t="t"/>
            <a:pathLst>
              <a:path extrusionOk="0" h="1180" w="1180">
                <a:moveTo>
                  <a:pt x="1132" y="276"/>
                </a:moveTo>
                <a:cubicBezTo>
                  <a:pt x="904" y="276"/>
                  <a:pt x="904" y="276"/>
                  <a:pt x="904" y="276"/>
                </a:cubicBezTo>
                <a:cubicBezTo>
                  <a:pt x="904" y="48"/>
                  <a:pt x="904" y="48"/>
                  <a:pt x="904" y="48"/>
                </a:cubicBezTo>
                <a:cubicBezTo>
                  <a:pt x="904" y="22"/>
                  <a:pt x="882" y="0"/>
                  <a:pt x="856" y="0"/>
                </a:cubicBezTo>
                <a:cubicBezTo>
                  <a:pt x="324" y="0"/>
                  <a:pt x="324" y="0"/>
                  <a:pt x="324" y="0"/>
                </a:cubicBezTo>
                <a:cubicBezTo>
                  <a:pt x="298" y="0"/>
                  <a:pt x="276" y="22"/>
                  <a:pt x="276" y="48"/>
                </a:cubicBezTo>
                <a:cubicBezTo>
                  <a:pt x="276" y="276"/>
                  <a:pt x="276" y="276"/>
                  <a:pt x="276" y="276"/>
                </a:cubicBezTo>
                <a:cubicBezTo>
                  <a:pt x="48" y="276"/>
                  <a:pt x="48" y="276"/>
                  <a:pt x="48" y="276"/>
                </a:cubicBezTo>
                <a:cubicBezTo>
                  <a:pt x="22" y="276"/>
                  <a:pt x="0" y="298"/>
                  <a:pt x="0" y="324"/>
                </a:cubicBezTo>
                <a:cubicBezTo>
                  <a:pt x="0" y="856"/>
                  <a:pt x="0" y="856"/>
                  <a:pt x="0" y="856"/>
                </a:cubicBezTo>
                <a:cubicBezTo>
                  <a:pt x="0" y="882"/>
                  <a:pt x="22" y="904"/>
                  <a:pt x="48" y="904"/>
                </a:cubicBezTo>
                <a:cubicBezTo>
                  <a:pt x="276" y="904"/>
                  <a:pt x="276" y="904"/>
                  <a:pt x="276" y="904"/>
                </a:cubicBezTo>
                <a:cubicBezTo>
                  <a:pt x="276" y="1132"/>
                  <a:pt x="276" y="1132"/>
                  <a:pt x="276" y="1132"/>
                </a:cubicBezTo>
                <a:cubicBezTo>
                  <a:pt x="276" y="1158"/>
                  <a:pt x="298" y="1180"/>
                  <a:pt x="324" y="1180"/>
                </a:cubicBezTo>
                <a:cubicBezTo>
                  <a:pt x="856" y="1180"/>
                  <a:pt x="856" y="1180"/>
                  <a:pt x="856" y="1180"/>
                </a:cubicBezTo>
                <a:cubicBezTo>
                  <a:pt x="882" y="1180"/>
                  <a:pt x="904" y="1158"/>
                  <a:pt x="904" y="1132"/>
                </a:cubicBezTo>
                <a:cubicBezTo>
                  <a:pt x="904" y="904"/>
                  <a:pt x="904" y="904"/>
                  <a:pt x="904" y="904"/>
                </a:cubicBezTo>
                <a:cubicBezTo>
                  <a:pt x="1132" y="904"/>
                  <a:pt x="1132" y="904"/>
                  <a:pt x="1132" y="904"/>
                </a:cubicBezTo>
                <a:cubicBezTo>
                  <a:pt x="1158" y="904"/>
                  <a:pt x="1180" y="882"/>
                  <a:pt x="1180" y="856"/>
                </a:cubicBezTo>
                <a:cubicBezTo>
                  <a:pt x="1180" y="324"/>
                  <a:pt x="1180" y="324"/>
                  <a:pt x="1180" y="324"/>
                </a:cubicBezTo>
                <a:cubicBezTo>
                  <a:pt x="1180" y="298"/>
                  <a:pt x="1158" y="276"/>
                  <a:pt x="1132" y="27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18"/>
          <p:cNvSpPr txBox="1"/>
          <p:nvPr/>
        </p:nvSpPr>
        <p:spPr>
          <a:xfrm>
            <a:off x="4134125" y="488925"/>
            <a:ext cx="44142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lt2"/>
                </a:solidFill>
                <a:latin typeface="Calibri"/>
                <a:ea typeface="Calibri"/>
                <a:cs typeface="Calibri"/>
                <a:sym typeface="Calibri"/>
              </a:rPr>
              <a:t>Overview Of The System</a:t>
            </a:r>
            <a:endParaRPr/>
          </a:p>
        </p:txBody>
      </p:sp>
      <p:pic>
        <p:nvPicPr>
          <p:cNvPr id="148" name="Google Shape;148;p18"/>
          <p:cNvPicPr preferRelativeResize="0"/>
          <p:nvPr/>
        </p:nvPicPr>
        <p:blipFill>
          <a:blip r:embed="rId3">
            <a:alphaModFix/>
          </a:blip>
          <a:stretch>
            <a:fillRect/>
          </a:stretch>
        </p:blipFill>
        <p:spPr>
          <a:xfrm>
            <a:off x="10959756" y="6188050"/>
            <a:ext cx="1232243" cy="669950"/>
          </a:xfrm>
          <a:prstGeom prst="rect">
            <a:avLst/>
          </a:prstGeom>
          <a:noFill/>
          <a:ln>
            <a:noFill/>
          </a:ln>
        </p:spPr>
      </p:pic>
      <p:pic>
        <p:nvPicPr>
          <p:cNvPr id="149" name="Google Shape;149;p18"/>
          <p:cNvPicPr preferRelativeResize="0"/>
          <p:nvPr/>
        </p:nvPicPr>
        <p:blipFill>
          <a:blip r:embed="rId4">
            <a:alphaModFix amt="30000"/>
          </a:blip>
          <a:stretch>
            <a:fillRect/>
          </a:stretch>
        </p:blipFill>
        <p:spPr>
          <a:xfrm>
            <a:off x="4408303" y="1106775"/>
            <a:ext cx="3893925" cy="456504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700"/>
                                        <p:tgtEl>
                                          <p:spTgt spid="146"/>
                                        </p:tgtEl>
                                        <p:attrNameLst>
                                          <p:attrName>ppt_w</p:attrName>
                                        </p:attrNameLst>
                                      </p:cBhvr>
                                      <p:tavLst>
                                        <p:tav fmla="" tm="0">
                                          <p:val>
                                            <p:strVal val="0"/>
                                          </p:val>
                                        </p:tav>
                                        <p:tav fmla="" tm="100000">
                                          <p:val>
                                            <p:strVal val="#ppt_w"/>
                                          </p:val>
                                        </p:tav>
                                      </p:tavLst>
                                    </p:anim>
                                    <p:anim calcmode="lin" valueType="num">
                                      <p:cBhvr additive="base">
                                        <p:cTn dur="700"/>
                                        <p:tgtEl>
                                          <p:spTgt spid="146"/>
                                        </p:tgtEl>
                                        <p:attrNameLst>
                                          <p:attrName>ppt_h</p:attrName>
                                        </p:attrNameLst>
                                      </p:cBhvr>
                                      <p:tavLst>
                                        <p:tav fmla="" tm="0">
                                          <p:val>
                                            <p:strVal val="0"/>
                                          </p:val>
                                        </p:tav>
                                        <p:tav fmla="" tm="100000">
                                          <p:val>
                                            <p:strVal val="#ppt_h"/>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par>
                          <p:cTn fill="hold">
                            <p:stCondLst>
                              <p:cond delay="1700"/>
                            </p:stCondLst>
                            <p:childTnLst>
                              <p:par>
                                <p:cTn fill="hold" nodeType="after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0" st="0"/>
                                            </p:txEl>
                                          </p:spTgt>
                                        </p:tgtEl>
                                        <p:attrNameLst>
                                          <p:attrName>style.visibility</p:attrName>
                                        </p:attrNameLst>
                                      </p:cBhvr>
                                      <p:to>
                                        <p:strVal val="visible"/>
                                      </p:to>
                                    </p:set>
                                    <p:animEffect filter="fade" transition="in">
                                      <p:cBhvr>
                                        <p:cTn dur="500"/>
                                        <p:tgtEl>
                                          <p:spTgt spid="1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1" st="1"/>
                                            </p:txEl>
                                          </p:spTgt>
                                        </p:tgtEl>
                                        <p:attrNameLst>
                                          <p:attrName>style.visibility</p:attrName>
                                        </p:attrNameLst>
                                      </p:cBhvr>
                                      <p:to>
                                        <p:strVal val="visible"/>
                                      </p:to>
                                    </p:set>
                                    <p:animEffect filter="fade" transition="in">
                                      <p:cBhvr>
                                        <p:cTn dur="500"/>
                                        <p:tgtEl>
                                          <p:spTgt spid="1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2" st="2"/>
                                            </p:txEl>
                                          </p:spTgt>
                                        </p:tgtEl>
                                        <p:attrNameLst>
                                          <p:attrName>style.visibility</p:attrName>
                                        </p:attrNameLst>
                                      </p:cBhvr>
                                      <p:to>
                                        <p:strVal val="visible"/>
                                      </p:to>
                                    </p:set>
                                    <p:animEffect filter="fade" transition="in">
                                      <p:cBhvr>
                                        <p:cTn dur="500"/>
                                        <p:tgtEl>
                                          <p:spTgt spid="1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3" st="3"/>
                                            </p:txEl>
                                          </p:spTgt>
                                        </p:tgtEl>
                                        <p:attrNameLst>
                                          <p:attrName>style.visibility</p:attrName>
                                        </p:attrNameLst>
                                      </p:cBhvr>
                                      <p:to>
                                        <p:strVal val="visible"/>
                                      </p:to>
                                    </p:set>
                                    <p:animEffect filter="fade" transition="in">
                                      <p:cBhvr>
                                        <p:cTn dur="500"/>
                                        <p:tgtEl>
                                          <p:spTgt spid="1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4" st="4"/>
                                            </p:txEl>
                                          </p:spTgt>
                                        </p:tgtEl>
                                        <p:attrNameLst>
                                          <p:attrName>style.visibility</p:attrName>
                                        </p:attrNameLst>
                                      </p:cBhvr>
                                      <p:to>
                                        <p:strVal val="visible"/>
                                      </p:to>
                                    </p:set>
                                    <p:animEffect filter="fade" transition="in">
                                      <p:cBhvr>
                                        <p:cTn dur="500"/>
                                        <p:tgtEl>
                                          <p:spTgt spid="14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p:nvPr/>
        </p:nvSpPr>
        <p:spPr>
          <a:xfrm>
            <a:off x="3540403" y="382000"/>
            <a:ext cx="5551200" cy="800700"/>
          </a:xfrm>
          <a:prstGeom prst="roundRect">
            <a:avLst>
              <a:gd fmla="val 8782" name="adj"/>
            </a:avLst>
          </a:prstGeom>
          <a:solidFill>
            <a:srgbClr val="518B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 name="Google Shape;155;p19"/>
          <p:cNvSpPr/>
          <p:nvPr/>
        </p:nvSpPr>
        <p:spPr>
          <a:xfrm>
            <a:off x="3100394" y="381726"/>
            <a:ext cx="801571" cy="801255"/>
          </a:xfrm>
          <a:custGeom>
            <a:rect b="b" l="l" r="r" t="t"/>
            <a:pathLst>
              <a:path extrusionOk="0" h="1180" w="1180">
                <a:moveTo>
                  <a:pt x="1132" y="276"/>
                </a:moveTo>
                <a:cubicBezTo>
                  <a:pt x="904" y="276"/>
                  <a:pt x="904" y="276"/>
                  <a:pt x="904" y="276"/>
                </a:cubicBezTo>
                <a:cubicBezTo>
                  <a:pt x="904" y="48"/>
                  <a:pt x="904" y="48"/>
                  <a:pt x="904" y="48"/>
                </a:cubicBezTo>
                <a:cubicBezTo>
                  <a:pt x="904" y="22"/>
                  <a:pt x="882" y="0"/>
                  <a:pt x="856" y="0"/>
                </a:cubicBezTo>
                <a:cubicBezTo>
                  <a:pt x="324" y="0"/>
                  <a:pt x="324" y="0"/>
                  <a:pt x="324" y="0"/>
                </a:cubicBezTo>
                <a:cubicBezTo>
                  <a:pt x="298" y="0"/>
                  <a:pt x="276" y="22"/>
                  <a:pt x="276" y="48"/>
                </a:cubicBezTo>
                <a:cubicBezTo>
                  <a:pt x="276" y="276"/>
                  <a:pt x="276" y="276"/>
                  <a:pt x="276" y="276"/>
                </a:cubicBezTo>
                <a:cubicBezTo>
                  <a:pt x="48" y="276"/>
                  <a:pt x="48" y="276"/>
                  <a:pt x="48" y="276"/>
                </a:cubicBezTo>
                <a:cubicBezTo>
                  <a:pt x="22" y="276"/>
                  <a:pt x="0" y="298"/>
                  <a:pt x="0" y="324"/>
                </a:cubicBezTo>
                <a:cubicBezTo>
                  <a:pt x="0" y="856"/>
                  <a:pt x="0" y="856"/>
                  <a:pt x="0" y="856"/>
                </a:cubicBezTo>
                <a:cubicBezTo>
                  <a:pt x="0" y="882"/>
                  <a:pt x="22" y="904"/>
                  <a:pt x="48" y="904"/>
                </a:cubicBezTo>
                <a:cubicBezTo>
                  <a:pt x="276" y="904"/>
                  <a:pt x="276" y="904"/>
                  <a:pt x="276" y="904"/>
                </a:cubicBezTo>
                <a:cubicBezTo>
                  <a:pt x="276" y="1132"/>
                  <a:pt x="276" y="1132"/>
                  <a:pt x="276" y="1132"/>
                </a:cubicBezTo>
                <a:cubicBezTo>
                  <a:pt x="276" y="1158"/>
                  <a:pt x="298" y="1180"/>
                  <a:pt x="324" y="1180"/>
                </a:cubicBezTo>
                <a:cubicBezTo>
                  <a:pt x="856" y="1180"/>
                  <a:pt x="856" y="1180"/>
                  <a:pt x="856" y="1180"/>
                </a:cubicBezTo>
                <a:cubicBezTo>
                  <a:pt x="882" y="1180"/>
                  <a:pt x="904" y="1158"/>
                  <a:pt x="904" y="1132"/>
                </a:cubicBezTo>
                <a:cubicBezTo>
                  <a:pt x="904" y="904"/>
                  <a:pt x="904" y="904"/>
                  <a:pt x="904" y="904"/>
                </a:cubicBezTo>
                <a:cubicBezTo>
                  <a:pt x="1132" y="904"/>
                  <a:pt x="1132" y="904"/>
                  <a:pt x="1132" y="904"/>
                </a:cubicBezTo>
                <a:cubicBezTo>
                  <a:pt x="1158" y="904"/>
                  <a:pt x="1180" y="882"/>
                  <a:pt x="1180" y="856"/>
                </a:cubicBezTo>
                <a:cubicBezTo>
                  <a:pt x="1180" y="324"/>
                  <a:pt x="1180" y="324"/>
                  <a:pt x="1180" y="324"/>
                </a:cubicBezTo>
                <a:cubicBezTo>
                  <a:pt x="1180" y="298"/>
                  <a:pt x="1158" y="276"/>
                  <a:pt x="1132" y="27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p19"/>
          <p:cNvSpPr txBox="1"/>
          <p:nvPr/>
        </p:nvSpPr>
        <p:spPr>
          <a:xfrm>
            <a:off x="4134125" y="488925"/>
            <a:ext cx="44142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lt2"/>
                </a:solidFill>
                <a:latin typeface="Calibri"/>
                <a:ea typeface="Calibri"/>
                <a:cs typeface="Calibri"/>
                <a:sym typeface="Calibri"/>
              </a:rPr>
              <a:t>Languages Used</a:t>
            </a:r>
            <a:endParaRPr/>
          </a:p>
        </p:txBody>
      </p:sp>
      <p:pic>
        <p:nvPicPr>
          <p:cNvPr id="157" name="Google Shape;157;p19"/>
          <p:cNvPicPr preferRelativeResize="0"/>
          <p:nvPr/>
        </p:nvPicPr>
        <p:blipFill>
          <a:blip r:embed="rId3">
            <a:alphaModFix/>
          </a:blip>
          <a:stretch>
            <a:fillRect/>
          </a:stretch>
        </p:blipFill>
        <p:spPr>
          <a:xfrm>
            <a:off x="10959756" y="6188050"/>
            <a:ext cx="1232243" cy="669950"/>
          </a:xfrm>
          <a:prstGeom prst="rect">
            <a:avLst/>
          </a:prstGeom>
          <a:noFill/>
          <a:ln>
            <a:noFill/>
          </a:ln>
        </p:spPr>
      </p:pic>
      <p:pic>
        <p:nvPicPr>
          <p:cNvPr id="158" name="Google Shape;158;p19"/>
          <p:cNvPicPr preferRelativeResize="0"/>
          <p:nvPr/>
        </p:nvPicPr>
        <p:blipFill>
          <a:blip r:embed="rId4">
            <a:alphaModFix/>
          </a:blip>
          <a:stretch>
            <a:fillRect/>
          </a:stretch>
        </p:blipFill>
        <p:spPr>
          <a:xfrm>
            <a:off x="547800" y="1770053"/>
            <a:ext cx="1035700" cy="1035700"/>
          </a:xfrm>
          <a:prstGeom prst="rect">
            <a:avLst/>
          </a:prstGeom>
          <a:noFill/>
          <a:ln>
            <a:noFill/>
          </a:ln>
        </p:spPr>
      </p:pic>
      <p:sp>
        <p:nvSpPr>
          <p:cNvPr id="159" name="Google Shape;159;p19"/>
          <p:cNvSpPr txBox="1"/>
          <p:nvPr/>
        </p:nvSpPr>
        <p:spPr>
          <a:xfrm>
            <a:off x="2037700" y="1980100"/>
            <a:ext cx="5168100" cy="1221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lang="en-US" sz="2800">
                <a:solidFill>
                  <a:schemeClr val="dk1"/>
                </a:solidFill>
                <a:latin typeface="Calibri"/>
                <a:ea typeface="Calibri"/>
                <a:cs typeface="Calibri"/>
                <a:sym typeface="Calibri"/>
              </a:rPr>
              <a:t>Java</a:t>
            </a:r>
            <a:endParaRPr sz="2800">
              <a:solidFill>
                <a:schemeClr val="dk1"/>
              </a:solidFill>
              <a:latin typeface="Calibri"/>
              <a:ea typeface="Calibri"/>
              <a:cs typeface="Calibri"/>
              <a:sym typeface="Calibri"/>
            </a:endParaRPr>
          </a:p>
          <a:p>
            <a:pPr indent="0" lvl="0" marL="0" rtl="0" algn="l">
              <a:lnSpc>
                <a:spcPct val="150000"/>
              </a:lnSpc>
              <a:spcBef>
                <a:spcPts val="1000"/>
              </a:spcBef>
              <a:spcAft>
                <a:spcPts val="0"/>
              </a:spcAft>
              <a:buNone/>
            </a:pPr>
            <a:r>
              <a:rPr lang="en-US" sz="1700">
                <a:solidFill>
                  <a:schemeClr val="dk1"/>
                </a:solidFill>
                <a:latin typeface="Calibri"/>
                <a:ea typeface="Calibri"/>
                <a:cs typeface="Calibri"/>
                <a:sym typeface="Calibri"/>
              </a:rPr>
              <a:t>with IDEs: Eclipse, Visual Studio, IntelliJ</a:t>
            </a:r>
            <a:endParaRPr sz="300">
              <a:latin typeface="Calibri"/>
              <a:ea typeface="Calibri"/>
              <a:cs typeface="Calibri"/>
              <a:sym typeface="Calibri"/>
            </a:endParaRPr>
          </a:p>
        </p:txBody>
      </p:sp>
      <p:pic>
        <p:nvPicPr>
          <p:cNvPr id="160" name="Google Shape;160;p19"/>
          <p:cNvPicPr preferRelativeResize="0"/>
          <p:nvPr/>
        </p:nvPicPr>
        <p:blipFill>
          <a:blip r:embed="rId5">
            <a:alphaModFix/>
          </a:blip>
          <a:stretch>
            <a:fillRect/>
          </a:stretch>
        </p:blipFill>
        <p:spPr>
          <a:xfrm>
            <a:off x="547800" y="3500038"/>
            <a:ext cx="1035700" cy="1035700"/>
          </a:xfrm>
          <a:prstGeom prst="rect">
            <a:avLst/>
          </a:prstGeom>
          <a:noFill/>
          <a:ln>
            <a:noFill/>
          </a:ln>
        </p:spPr>
      </p:pic>
      <p:sp>
        <p:nvSpPr>
          <p:cNvPr id="161" name="Google Shape;161;p19"/>
          <p:cNvSpPr txBox="1"/>
          <p:nvPr/>
        </p:nvSpPr>
        <p:spPr>
          <a:xfrm>
            <a:off x="2037700" y="3710100"/>
            <a:ext cx="4741500" cy="615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lang="en-US" sz="2800">
                <a:solidFill>
                  <a:schemeClr val="dk1"/>
                </a:solidFill>
                <a:latin typeface="Calibri"/>
                <a:ea typeface="Calibri"/>
                <a:cs typeface="Calibri"/>
                <a:sym typeface="Calibri"/>
              </a:rPr>
              <a:t>HTML, CSS, Vanilla Javascript </a:t>
            </a:r>
            <a:endParaRPr>
              <a:latin typeface="Calibri"/>
              <a:ea typeface="Calibri"/>
              <a:cs typeface="Calibri"/>
              <a:sym typeface="Calibri"/>
            </a:endParaRPr>
          </a:p>
        </p:txBody>
      </p:sp>
      <p:pic>
        <p:nvPicPr>
          <p:cNvPr id="162" name="Google Shape;162;p19"/>
          <p:cNvPicPr preferRelativeResize="0"/>
          <p:nvPr/>
        </p:nvPicPr>
        <p:blipFill>
          <a:blip r:embed="rId6">
            <a:alphaModFix/>
          </a:blip>
          <a:stretch>
            <a:fillRect/>
          </a:stretch>
        </p:blipFill>
        <p:spPr>
          <a:xfrm>
            <a:off x="547800" y="5548925"/>
            <a:ext cx="1035701" cy="705994"/>
          </a:xfrm>
          <a:prstGeom prst="rect">
            <a:avLst/>
          </a:prstGeom>
          <a:noFill/>
          <a:ln>
            <a:noFill/>
          </a:ln>
        </p:spPr>
      </p:pic>
      <p:sp>
        <p:nvSpPr>
          <p:cNvPr id="163" name="Google Shape;163;p19"/>
          <p:cNvSpPr txBox="1"/>
          <p:nvPr/>
        </p:nvSpPr>
        <p:spPr>
          <a:xfrm>
            <a:off x="2037688" y="5548925"/>
            <a:ext cx="2829000" cy="615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lang="en-US" sz="2800">
                <a:solidFill>
                  <a:schemeClr val="dk1"/>
                </a:solidFill>
                <a:latin typeface="Calibri"/>
                <a:ea typeface="Calibri"/>
                <a:cs typeface="Calibri"/>
                <a:sym typeface="Calibri"/>
              </a:rPr>
              <a:t>jQuery, RegExp</a:t>
            </a:r>
            <a:endParaRPr>
              <a:latin typeface="Calibri"/>
              <a:ea typeface="Calibri"/>
              <a:cs typeface="Calibri"/>
              <a:sym typeface="Calibri"/>
            </a:endParaRPr>
          </a:p>
        </p:txBody>
      </p:sp>
      <p:pic>
        <p:nvPicPr>
          <p:cNvPr id="164" name="Google Shape;164;p19"/>
          <p:cNvPicPr preferRelativeResize="0"/>
          <p:nvPr/>
        </p:nvPicPr>
        <p:blipFill>
          <a:blip r:embed="rId7">
            <a:alphaModFix/>
          </a:blip>
          <a:stretch>
            <a:fillRect/>
          </a:stretch>
        </p:blipFill>
        <p:spPr>
          <a:xfrm>
            <a:off x="7000150" y="1770050"/>
            <a:ext cx="1035700" cy="1035700"/>
          </a:xfrm>
          <a:prstGeom prst="rect">
            <a:avLst/>
          </a:prstGeom>
          <a:noFill/>
          <a:ln>
            <a:noFill/>
          </a:ln>
        </p:spPr>
      </p:pic>
      <p:sp>
        <p:nvSpPr>
          <p:cNvPr id="165" name="Google Shape;165;p19"/>
          <p:cNvSpPr txBox="1"/>
          <p:nvPr/>
        </p:nvSpPr>
        <p:spPr>
          <a:xfrm>
            <a:off x="8394250" y="1980100"/>
            <a:ext cx="3485100" cy="615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lang="en-US" sz="2800">
                <a:solidFill>
                  <a:schemeClr val="dk1"/>
                </a:solidFill>
                <a:latin typeface="Calibri"/>
                <a:ea typeface="Calibri"/>
                <a:cs typeface="Calibri"/>
                <a:sym typeface="Calibri"/>
              </a:rPr>
              <a:t>(Spring Framework)</a:t>
            </a:r>
            <a:endParaRPr>
              <a:latin typeface="Calibri"/>
              <a:ea typeface="Calibri"/>
              <a:cs typeface="Calibri"/>
              <a:sym typeface="Calibri"/>
            </a:endParaRPr>
          </a:p>
        </p:txBody>
      </p:sp>
      <p:pic>
        <p:nvPicPr>
          <p:cNvPr id="166" name="Google Shape;166;p19"/>
          <p:cNvPicPr preferRelativeResize="0"/>
          <p:nvPr/>
        </p:nvPicPr>
        <p:blipFill>
          <a:blip r:embed="rId8">
            <a:alphaModFix/>
          </a:blip>
          <a:stretch>
            <a:fillRect/>
          </a:stretch>
        </p:blipFill>
        <p:spPr>
          <a:xfrm>
            <a:off x="7000150" y="3502175"/>
            <a:ext cx="1035700" cy="1035700"/>
          </a:xfrm>
          <a:prstGeom prst="rect">
            <a:avLst/>
          </a:prstGeom>
          <a:noFill/>
          <a:ln>
            <a:noFill/>
          </a:ln>
        </p:spPr>
      </p:pic>
      <p:sp>
        <p:nvSpPr>
          <p:cNvPr id="167" name="Google Shape;167;p19"/>
          <p:cNvSpPr txBox="1"/>
          <p:nvPr/>
        </p:nvSpPr>
        <p:spPr>
          <a:xfrm>
            <a:off x="8548325" y="3710100"/>
            <a:ext cx="3485100" cy="615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lang="en-US" sz="2800">
                <a:solidFill>
                  <a:schemeClr val="dk1"/>
                </a:solidFill>
                <a:latin typeface="Calibri"/>
                <a:ea typeface="Calibri"/>
                <a:cs typeface="Calibri"/>
                <a:sym typeface="Calibri"/>
              </a:rPr>
              <a:t>PHP</a:t>
            </a:r>
            <a:endParaRPr>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p:nvPr/>
        </p:nvSpPr>
        <p:spPr>
          <a:xfrm>
            <a:off x="3540403" y="382000"/>
            <a:ext cx="5551200" cy="800700"/>
          </a:xfrm>
          <a:prstGeom prst="roundRect">
            <a:avLst>
              <a:gd fmla="val 8782" name="adj"/>
            </a:avLst>
          </a:prstGeom>
          <a:solidFill>
            <a:srgbClr val="518B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 name="Google Shape;173;p20"/>
          <p:cNvSpPr/>
          <p:nvPr/>
        </p:nvSpPr>
        <p:spPr>
          <a:xfrm>
            <a:off x="3100394" y="381726"/>
            <a:ext cx="801571" cy="801255"/>
          </a:xfrm>
          <a:custGeom>
            <a:rect b="b" l="l" r="r" t="t"/>
            <a:pathLst>
              <a:path extrusionOk="0" h="1180" w="1180">
                <a:moveTo>
                  <a:pt x="1132" y="276"/>
                </a:moveTo>
                <a:cubicBezTo>
                  <a:pt x="904" y="276"/>
                  <a:pt x="904" y="276"/>
                  <a:pt x="904" y="276"/>
                </a:cubicBezTo>
                <a:cubicBezTo>
                  <a:pt x="904" y="48"/>
                  <a:pt x="904" y="48"/>
                  <a:pt x="904" y="48"/>
                </a:cubicBezTo>
                <a:cubicBezTo>
                  <a:pt x="904" y="22"/>
                  <a:pt x="882" y="0"/>
                  <a:pt x="856" y="0"/>
                </a:cubicBezTo>
                <a:cubicBezTo>
                  <a:pt x="324" y="0"/>
                  <a:pt x="324" y="0"/>
                  <a:pt x="324" y="0"/>
                </a:cubicBezTo>
                <a:cubicBezTo>
                  <a:pt x="298" y="0"/>
                  <a:pt x="276" y="22"/>
                  <a:pt x="276" y="48"/>
                </a:cubicBezTo>
                <a:cubicBezTo>
                  <a:pt x="276" y="276"/>
                  <a:pt x="276" y="276"/>
                  <a:pt x="276" y="276"/>
                </a:cubicBezTo>
                <a:cubicBezTo>
                  <a:pt x="48" y="276"/>
                  <a:pt x="48" y="276"/>
                  <a:pt x="48" y="276"/>
                </a:cubicBezTo>
                <a:cubicBezTo>
                  <a:pt x="22" y="276"/>
                  <a:pt x="0" y="298"/>
                  <a:pt x="0" y="324"/>
                </a:cubicBezTo>
                <a:cubicBezTo>
                  <a:pt x="0" y="856"/>
                  <a:pt x="0" y="856"/>
                  <a:pt x="0" y="856"/>
                </a:cubicBezTo>
                <a:cubicBezTo>
                  <a:pt x="0" y="882"/>
                  <a:pt x="22" y="904"/>
                  <a:pt x="48" y="904"/>
                </a:cubicBezTo>
                <a:cubicBezTo>
                  <a:pt x="276" y="904"/>
                  <a:pt x="276" y="904"/>
                  <a:pt x="276" y="904"/>
                </a:cubicBezTo>
                <a:cubicBezTo>
                  <a:pt x="276" y="1132"/>
                  <a:pt x="276" y="1132"/>
                  <a:pt x="276" y="1132"/>
                </a:cubicBezTo>
                <a:cubicBezTo>
                  <a:pt x="276" y="1158"/>
                  <a:pt x="298" y="1180"/>
                  <a:pt x="324" y="1180"/>
                </a:cubicBezTo>
                <a:cubicBezTo>
                  <a:pt x="856" y="1180"/>
                  <a:pt x="856" y="1180"/>
                  <a:pt x="856" y="1180"/>
                </a:cubicBezTo>
                <a:cubicBezTo>
                  <a:pt x="882" y="1180"/>
                  <a:pt x="904" y="1158"/>
                  <a:pt x="904" y="1132"/>
                </a:cubicBezTo>
                <a:cubicBezTo>
                  <a:pt x="904" y="904"/>
                  <a:pt x="904" y="904"/>
                  <a:pt x="904" y="904"/>
                </a:cubicBezTo>
                <a:cubicBezTo>
                  <a:pt x="1132" y="904"/>
                  <a:pt x="1132" y="904"/>
                  <a:pt x="1132" y="904"/>
                </a:cubicBezTo>
                <a:cubicBezTo>
                  <a:pt x="1158" y="904"/>
                  <a:pt x="1180" y="882"/>
                  <a:pt x="1180" y="856"/>
                </a:cubicBezTo>
                <a:cubicBezTo>
                  <a:pt x="1180" y="324"/>
                  <a:pt x="1180" y="324"/>
                  <a:pt x="1180" y="324"/>
                </a:cubicBezTo>
                <a:cubicBezTo>
                  <a:pt x="1180" y="298"/>
                  <a:pt x="1158" y="276"/>
                  <a:pt x="1132" y="27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20"/>
          <p:cNvSpPr txBox="1"/>
          <p:nvPr/>
        </p:nvSpPr>
        <p:spPr>
          <a:xfrm>
            <a:off x="4134125" y="488925"/>
            <a:ext cx="48606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lt2"/>
                </a:solidFill>
                <a:latin typeface="Calibri"/>
                <a:ea typeface="Calibri"/>
                <a:cs typeface="Calibri"/>
                <a:sym typeface="Calibri"/>
              </a:rPr>
              <a:t>Architecture: client-server</a:t>
            </a:r>
            <a:endParaRPr/>
          </a:p>
        </p:txBody>
      </p:sp>
      <p:pic>
        <p:nvPicPr>
          <p:cNvPr id="175" name="Google Shape;175;p20"/>
          <p:cNvPicPr preferRelativeResize="0"/>
          <p:nvPr/>
        </p:nvPicPr>
        <p:blipFill>
          <a:blip r:embed="rId3">
            <a:alphaModFix/>
          </a:blip>
          <a:stretch>
            <a:fillRect/>
          </a:stretch>
        </p:blipFill>
        <p:spPr>
          <a:xfrm>
            <a:off x="10959756" y="6188050"/>
            <a:ext cx="1232243" cy="669950"/>
          </a:xfrm>
          <a:prstGeom prst="rect">
            <a:avLst/>
          </a:prstGeom>
          <a:noFill/>
          <a:ln>
            <a:noFill/>
          </a:ln>
        </p:spPr>
      </p:pic>
      <p:pic>
        <p:nvPicPr>
          <p:cNvPr id="176" name="Google Shape;176;p20"/>
          <p:cNvPicPr preferRelativeResize="0"/>
          <p:nvPr/>
        </p:nvPicPr>
        <p:blipFill>
          <a:blip r:embed="rId4">
            <a:alphaModFix/>
          </a:blip>
          <a:stretch>
            <a:fillRect/>
          </a:stretch>
        </p:blipFill>
        <p:spPr>
          <a:xfrm>
            <a:off x="2469363" y="1479275"/>
            <a:ext cx="7253275" cy="5199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500"/>
                                        <p:tgtEl>
                                          <p:spTgt spid="1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016">
      <a:dk1>
        <a:srgbClr val="1E4982"/>
      </a:dk1>
      <a:lt1>
        <a:srgbClr val="FFFFFF"/>
      </a:lt1>
      <a:dk2>
        <a:srgbClr val="368EC4"/>
      </a:dk2>
      <a:lt2>
        <a:srgbClr val="FFFFFF"/>
      </a:lt2>
      <a:accent1>
        <a:srgbClr val="1E4982"/>
      </a:accent1>
      <a:accent2>
        <a:srgbClr val="368EC4"/>
      </a:accent2>
      <a:accent3>
        <a:srgbClr val="1E4982"/>
      </a:accent3>
      <a:accent4>
        <a:srgbClr val="368EC4"/>
      </a:accent4>
      <a:accent5>
        <a:srgbClr val="1E4982"/>
      </a:accent5>
      <a:accent6>
        <a:srgbClr val="368EC4"/>
      </a:accent6>
      <a:hlink>
        <a:srgbClr val="44546A"/>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